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58" r:id="rId9"/>
    <p:sldId id="264" r:id="rId10"/>
    <p:sldId id="265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30" y="3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59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1E5C14-472E-429E-A643-8F487668E4BA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CE554EAC-8D52-4060-9C68-C2CF6F356A15}">
      <dgm:prSet phldrT="[Tekst]" custT="1"/>
      <dgm:spPr/>
      <dgm:t>
        <a:bodyPr/>
        <a:lstStyle/>
        <a:p>
          <a:r>
            <a:rPr lang="se-NO" sz="2000" dirty="0" err="1" smtClean="0"/>
            <a:t>Skoleeiere</a:t>
          </a:r>
          <a:endParaRPr lang="se-NO" sz="2000" dirty="0" smtClean="0"/>
        </a:p>
        <a:p>
          <a:r>
            <a:rPr lang="se-NO" sz="2000" dirty="0" err="1" smtClean="0"/>
            <a:t>Rektorer</a:t>
          </a:r>
          <a:endParaRPr lang="se-NO" sz="2000" dirty="0" smtClean="0"/>
        </a:p>
        <a:p>
          <a:r>
            <a:rPr lang="se-NO" sz="2000" dirty="0" err="1" smtClean="0"/>
            <a:t>Ressurslærer</a:t>
          </a:r>
          <a:r>
            <a:rPr lang="nb-NO" sz="2000" dirty="0" smtClean="0"/>
            <a:t>e</a:t>
          </a:r>
          <a:r>
            <a:rPr lang="se-NO" sz="2000" dirty="0" smtClean="0"/>
            <a:t>/</a:t>
          </a:r>
          <a:r>
            <a:rPr lang="se-NO" sz="2000" dirty="0" err="1" smtClean="0"/>
            <a:t>skolenes</a:t>
          </a:r>
          <a:r>
            <a:rPr lang="se-NO" sz="2000" dirty="0" smtClean="0"/>
            <a:t> </a:t>
          </a:r>
          <a:r>
            <a:rPr lang="se-NO" sz="2000" dirty="0" err="1" smtClean="0"/>
            <a:t>utviklingsgr</a:t>
          </a:r>
          <a:r>
            <a:rPr lang="se-NO" sz="2000" dirty="0" smtClean="0"/>
            <a:t>.</a:t>
          </a:r>
        </a:p>
        <a:p>
          <a:endParaRPr lang="nb-NO" sz="2000" dirty="0"/>
        </a:p>
      </dgm:t>
    </dgm:pt>
    <dgm:pt modelId="{CE3E9070-70EB-4B87-A601-2B191465A3C0}" type="parTrans" cxnId="{622FEB64-6B47-46AA-8434-164541EAA2B7}">
      <dgm:prSet/>
      <dgm:spPr/>
      <dgm:t>
        <a:bodyPr/>
        <a:lstStyle/>
        <a:p>
          <a:endParaRPr lang="nb-NO"/>
        </a:p>
      </dgm:t>
    </dgm:pt>
    <dgm:pt modelId="{94CD2A56-5E0F-4B73-8FBD-9ED916873958}" type="sibTrans" cxnId="{622FEB64-6B47-46AA-8434-164541EAA2B7}">
      <dgm:prSet/>
      <dgm:spPr/>
      <dgm:t>
        <a:bodyPr/>
        <a:lstStyle/>
        <a:p>
          <a:endParaRPr lang="nb-NO"/>
        </a:p>
      </dgm:t>
    </dgm:pt>
    <dgm:pt modelId="{B6324DE7-7419-484D-8A7B-D30567493F57}">
      <dgm:prSet phldrT="[Tekst]"/>
      <dgm:spPr/>
      <dgm:t>
        <a:bodyPr/>
        <a:lstStyle/>
        <a:p>
          <a:r>
            <a:rPr lang="nb-NO" dirty="0" smtClean="0"/>
            <a:t>UH- sektoren</a:t>
          </a:r>
          <a:endParaRPr lang="nb-NO" dirty="0"/>
        </a:p>
      </dgm:t>
    </dgm:pt>
    <dgm:pt modelId="{AF65F130-9C60-4588-A7C9-267CD4EB24EA}" type="parTrans" cxnId="{DA11C34D-1CB9-48EA-82BF-628EFFA2470D}">
      <dgm:prSet/>
      <dgm:spPr/>
      <dgm:t>
        <a:bodyPr/>
        <a:lstStyle/>
        <a:p>
          <a:endParaRPr lang="nb-NO"/>
        </a:p>
      </dgm:t>
    </dgm:pt>
    <dgm:pt modelId="{FBECE239-535E-4E48-B8CD-87A6F930E5EE}" type="sibTrans" cxnId="{DA11C34D-1CB9-48EA-82BF-628EFFA2470D}">
      <dgm:prSet/>
      <dgm:spPr/>
      <dgm:t>
        <a:bodyPr/>
        <a:lstStyle/>
        <a:p>
          <a:endParaRPr lang="nb-NO"/>
        </a:p>
      </dgm:t>
    </dgm:pt>
    <dgm:pt modelId="{A95DA86D-D22D-468D-99FE-11BA856391E0}">
      <dgm:prSet phldrT="[Tekst]"/>
      <dgm:spPr/>
      <dgm:t>
        <a:bodyPr/>
        <a:lstStyle/>
        <a:p>
          <a:r>
            <a:rPr lang="nb-NO" dirty="0" smtClean="0"/>
            <a:t>RSK</a:t>
          </a:r>
        </a:p>
        <a:p>
          <a:r>
            <a:rPr lang="nb-NO" dirty="0" smtClean="0"/>
            <a:t>RGO</a:t>
          </a:r>
        </a:p>
        <a:p>
          <a:r>
            <a:rPr lang="nb-NO" dirty="0" smtClean="0"/>
            <a:t>AOKY</a:t>
          </a:r>
          <a:endParaRPr lang="nb-NO" dirty="0"/>
        </a:p>
      </dgm:t>
    </dgm:pt>
    <dgm:pt modelId="{6AA2666C-734B-4997-B1FB-8BB2060A0C23}" type="parTrans" cxnId="{06557F01-9EBD-4BCF-9032-6B85EA92DE8A}">
      <dgm:prSet/>
      <dgm:spPr/>
      <dgm:t>
        <a:bodyPr/>
        <a:lstStyle/>
        <a:p>
          <a:endParaRPr lang="nb-NO"/>
        </a:p>
      </dgm:t>
    </dgm:pt>
    <dgm:pt modelId="{39EF62ED-A66C-4F58-9D90-F343A4578DB0}" type="sibTrans" cxnId="{06557F01-9EBD-4BCF-9032-6B85EA92DE8A}">
      <dgm:prSet/>
      <dgm:spPr/>
      <dgm:t>
        <a:bodyPr/>
        <a:lstStyle/>
        <a:p>
          <a:endParaRPr lang="nb-NO"/>
        </a:p>
      </dgm:t>
    </dgm:pt>
    <dgm:pt modelId="{33A2A5E9-835E-4F1C-8661-400EA80F987F}" type="pres">
      <dgm:prSet presAssocID="{9C1E5C14-472E-429E-A643-8F487668E4BA}" presName="compositeShape" presStyleCnt="0">
        <dgm:presLayoutVars>
          <dgm:chMax val="7"/>
          <dgm:dir/>
          <dgm:resizeHandles val="exact"/>
        </dgm:presLayoutVars>
      </dgm:prSet>
      <dgm:spPr/>
    </dgm:pt>
    <dgm:pt modelId="{A03E479C-4812-4095-883F-604B093619D2}" type="pres">
      <dgm:prSet presAssocID="{9C1E5C14-472E-429E-A643-8F487668E4BA}" presName="wedge1" presStyleLbl="node1" presStyleIdx="0" presStyleCnt="3"/>
      <dgm:spPr/>
      <dgm:t>
        <a:bodyPr/>
        <a:lstStyle/>
        <a:p>
          <a:endParaRPr lang="nb-NO"/>
        </a:p>
      </dgm:t>
    </dgm:pt>
    <dgm:pt modelId="{A3D284E7-947C-4E11-9BA0-3AB91D02ACE9}" type="pres">
      <dgm:prSet presAssocID="{9C1E5C14-472E-429E-A643-8F487668E4B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F5F81C6-69CF-4554-B5C0-98B717CFA167}" type="pres">
      <dgm:prSet presAssocID="{9C1E5C14-472E-429E-A643-8F487668E4BA}" presName="wedge2" presStyleLbl="node1" presStyleIdx="1" presStyleCnt="3"/>
      <dgm:spPr/>
      <dgm:t>
        <a:bodyPr/>
        <a:lstStyle/>
        <a:p>
          <a:endParaRPr lang="nb-NO"/>
        </a:p>
      </dgm:t>
    </dgm:pt>
    <dgm:pt modelId="{06726CFE-30D5-435F-BEC0-1F9CFAB22731}" type="pres">
      <dgm:prSet presAssocID="{9C1E5C14-472E-429E-A643-8F487668E4B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813B74B-B145-46C1-B3C2-2CAA444DD616}" type="pres">
      <dgm:prSet presAssocID="{9C1E5C14-472E-429E-A643-8F487668E4BA}" presName="wedge3" presStyleLbl="node1" presStyleIdx="2" presStyleCnt="3"/>
      <dgm:spPr/>
      <dgm:t>
        <a:bodyPr/>
        <a:lstStyle/>
        <a:p>
          <a:endParaRPr lang="nb-NO"/>
        </a:p>
      </dgm:t>
    </dgm:pt>
    <dgm:pt modelId="{79D44F72-719F-47A2-AB11-6AA975078FCE}" type="pres">
      <dgm:prSet presAssocID="{9C1E5C14-472E-429E-A643-8F487668E4B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622FEB64-6B47-46AA-8434-164541EAA2B7}" srcId="{9C1E5C14-472E-429E-A643-8F487668E4BA}" destId="{CE554EAC-8D52-4060-9C68-C2CF6F356A15}" srcOrd="0" destOrd="0" parTransId="{CE3E9070-70EB-4B87-A601-2B191465A3C0}" sibTransId="{94CD2A56-5E0F-4B73-8FBD-9ED916873958}"/>
    <dgm:cxn modelId="{DA11C34D-1CB9-48EA-82BF-628EFFA2470D}" srcId="{9C1E5C14-472E-429E-A643-8F487668E4BA}" destId="{B6324DE7-7419-484D-8A7B-D30567493F57}" srcOrd="1" destOrd="0" parTransId="{AF65F130-9C60-4588-A7C9-267CD4EB24EA}" sibTransId="{FBECE239-535E-4E48-B8CD-87A6F930E5EE}"/>
    <dgm:cxn modelId="{94CD8E74-EE2A-4D07-B4F0-921F578FFBF9}" type="presOf" srcId="{9C1E5C14-472E-429E-A643-8F487668E4BA}" destId="{33A2A5E9-835E-4F1C-8661-400EA80F987F}" srcOrd="0" destOrd="0" presId="urn:microsoft.com/office/officeart/2005/8/layout/chart3"/>
    <dgm:cxn modelId="{10942C45-4AFA-4280-B075-6787D2D9FACC}" type="presOf" srcId="{A95DA86D-D22D-468D-99FE-11BA856391E0}" destId="{79D44F72-719F-47A2-AB11-6AA975078FCE}" srcOrd="1" destOrd="0" presId="urn:microsoft.com/office/officeart/2005/8/layout/chart3"/>
    <dgm:cxn modelId="{A8639004-A117-4BBF-ABD6-09AC501CFBCC}" type="presOf" srcId="{A95DA86D-D22D-468D-99FE-11BA856391E0}" destId="{8813B74B-B145-46C1-B3C2-2CAA444DD616}" srcOrd="0" destOrd="0" presId="urn:microsoft.com/office/officeart/2005/8/layout/chart3"/>
    <dgm:cxn modelId="{06557F01-9EBD-4BCF-9032-6B85EA92DE8A}" srcId="{9C1E5C14-472E-429E-A643-8F487668E4BA}" destId="{A95DA86D-D22D-468D-99FE-11BA856391E0}" srcOrd="2" destOrd="0" parTransId="{6AA2666C-734B-4997-B1FB-8BB2060A0C23}" sibTransId="{39EF62ED-A66C-4F58-9D90-F343A4578DB0}"/>
    <dgm:cxn modelId="{23C4DB9B-0ADE-4EB9-8044-0B8F34F87E15}" type="presOf" srcId="{CE554EAC-8D52-4060-9C68-C2CF6F356A15}" destId="{A03E479C-4812-4095-883F-604B093619D2}" srcOrd="0" destOrd="0" presId="urn:microsoft.com/office/officeart/2005/8/layout/chart3"/>
    <dgm:cxn modelId="{E0E7FEC8-55B6-4F28-936E-BCBA165B8FFD}" type="presOf" srcId="{B6324DE7-7419-484D-8A7B-D30567493F57}" destId="{4F5F81C6-69CF-4554-B5C0-98B717CFA167}" srcOrd="0" destOrd="0" presId="urn:microsoft.com/office/officeart/2005/8/layout/chart3"/>
    <dgm:cxn modelId="{569CBF39-3CDA-4E61-A8ED-831E6C611DBB}" type="presOf" srcId="{CE554EAC-8D52-4060-9C68-C2CF6F356A15}" destId="{A3D284E7-947C-4E11-9BA0-3AB91D02ACE9}" srcOrd="1" destOrd="0" presId="urn:microsoft.com/office/officeart/2005/8/layout/chart3"/>
    <dgm:cxn modelId="{F4D34E05-D1E7-4F80-8D45-B26313931C97}" type="presOf" srcId="{B6324DE7-7419-484D-8A7B-D30567493F57}" destId="{06726CFE-30D5-435F-BEC0-1F9CFAB22731}" srcOrd="1" destOrd="0" presId="urn:microsoft.com/office/officeart/2005/8/layout/chart3"/>
    <dgm:cxn modelId="{2575B40E-99F3-4A1B-8D9D-62FD39DA05C5}" type="presParOf" srcId="{33A2A5E9-835E-4F1C-8661-400EA80F987F}" destId="{A03E479C-4812-4095-883F-604B093619D2}" srcOrd="0" destOrd="0" presId="urn:microsoft.com/office/officeart/2005/8/layout/chart3"/>
    <dgm:cxn modelId="{767E7A1D-FE4E-41E1-B74E-2A060F484EED}" type="presParOf" srcId="{33A2A5E9-835E-4F1C-8661-400EA80F987F}" destId="{A3D284E7-947C-4E11-9BA0-3AB91D02ACE9}" srcOrd="1" destOrd="0" presId="urn:microsoft.com/office/officeart/2005/8/layout/chart3"/>
    <dgm:cxn modelId="{D3DACF57-68EF-4E50-BCCF-ED607CD5F1F5}" type="presParOf" srcId="{33A2A5E9-835E-4F1C-8661-400EA80F987F}" destId="{4F5F81C6-69CF-4554-B5C0-98B717CFA167}" srcOrd="2" destOrd="0" presId="urn:microsoft.com/office/officeart/2005/8/layout/chart3"/>
    <dgm:cxn modelId="{A99D6C5C-7F4A-4352-AA94-721BA5090D16}" type="presParOf" srcId="{33A2A5E9-835E-4F1C-8661-400EA80F987F}" destId="{06726CFE-30D5-435F-BEC0-1F9CFAB22731}" srcOrd="3" destOrd="0" presId="urn:microsoft.com/office/officeart/2005/8/layout/chart3"/>
    <dgm:cxn modelId="{4CFF30E9-9691-40E9-B676-4FDCEEE8B90D}" type="presParOf" srcId="{33A2A5E9-835E-4F1C-8661-400EA80F987F}" destId="{8813B74B-B145-46C1-B3C2-2CAA444DD616}" srcOrd="4" destOrd="0" presId="urn:microsoft.com/office/officeart/2005/8/layout/chart3"/>
    <dgm:cxn modelId="{CD7070F6-ADEB-479F-96C8-82A77639D396}" type="presParOf" srcId="{33A2A5E9-835E-4F1C-8661-400EA80F987F}" destId="{79D44F72-719F-47A2-AB11-6AA975078FCE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E479C-4812-4095-883F-604B093619D2}">
      <dsp:nvSpPr>
        <dsp:cNvPr id="0" name=""/>
        <dsp:cNvSpPr/>
      </dsp:nvSpPr>
      <dsp:spPr>
        <a:xfrm>
          <a:off x="1905474" y="365760"/>
          <a:ext cx="4551680" cy="455168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e-NO" sz="2000" kern="1200" dirty="0" err="1" smtClean="0"/>
            <a:t>Skoleeiere</a:t>
          </a:r>
          <a:endParaRPr lang="se-NO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e-NO" sz="2000" kern="1200" dirty="0" err="1" smtClean="0"/>
            <a:t>Rektorer</a:t>
          </a:r>
          <a:endParaRPr lang="se-NO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e-NO" sz="2000" kern="1200" dirty="0" err="1" smtClean="0"/>
            <a:t>Ressurslærer</a:t>
          </a:r>
          <a:r>
            <a:rPr lang="nb-NO" sz="2000" kern="1200" dirty="0" smtClean="0"/>
            <a:t>e</a:t>
          </a:r>
          <a:r>
            <a:rPr lang="se-NO" sz="2000" kern="1200" dirty="0" smtClean="0"/>
            <a:t>/</a:t>
          </a:r>
          <a:r>
            <a:rPr lang="se-NO" sz="2000" kern="1200" dirty="0" err="1" smtClean="0"/>
            <a:t>skolenes</a:t>
          </a:r>
          <a:r>
            <a:rPr lang="se-NO" sz="2000" kern="1200" dirty="0" smtClean="0"/>
            <a:t> </a:t>
          </a:r>
          <a:r>
            <a:rPr lang="se-NO" sz="2000" kern="1200" dirty="0" err="1" smtClean="0"/>
            <a:t>utviklingsgr</a:t>
          </a:r>
          <a:r>
            <a:rPr lang="se-NO" sz="2000" kern="1200" dirty="0" smtClean="0"/>
            <a:t>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000" kern="1200" dirty="0"/>
        </a:p>
      </dsp:txBody>
      <dsp:txXfrm>
        <a:off x="4380179" y="1205653"/>
        <a:ext cx="1544320" cy="1517226"/>
      </dsp:txXfrm>
    </dsp:sp>
    <dsp:sp modelId="{4F5F81C6-69CF-4554-B5C0-98B717CFA167}">
      <dsp:nvSpPr>
        <dsp:cNvPr id="0" name=""/>
        <dsp:cNvSpPr/>
      </dsp:nvSpPr>
      <dsp:spPr>
        <a:xfrm>
          <a:off x="1670845" y="501226"/>
          <a:ext cx="4551680" cy="455168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700" kern="1200" dirty="0" smtClean="0"/>
            <a:t>UH- sektoren</a:t>
          </a:r>
          <a:endParaRPr lang="nb-NO" sz="2700" kern="1200" dirty="0"/>
        </a:p>
      </dsp:txBody>
      <dsp:txXfrm>
        <a:off x="2917139" y="3373120"/>
        <a:ext cx="2059093" cy="1408853"/>
      </dsp:txXfrm>
    </dsp:sp>
    <dsp:sp modelId="{8813B74B-B145-46C1-B3C2-2CAA444DD616}">
      <dsp:nvSpPr>
        <dsp:cNvPr id="0" name=""/>
        <dsp:cNvSpPr/>
      </dsp:nvSpPr>
      <dsp:spPr>
        <a:xfrm>
          <a:off x="1670845" y="501226"/>
          <a:ext cx="4551680" cy="455168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700" kern="1200" dirty="0" smtClean="0"/>
            <a:t>RSK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700" kern="1200" dirty="0" smtClean="0"/>
            <a:t>RGO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700" kern="1200" dirty="0" smtClean="0"/>
            <a:t>AOKY</a:t>
          </a:r>
          <a:endParaRPr lang="nb-NO" sz="2700" kern="1200" dirty="0"/>
        </a:p>
      </dsp:txBody>
      <dsp:txXfrm>
        <a:off x="2158525" y="1395306"/>
        <a:ext cx="1544320" cy="15172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6D492-CDA0-4D61-9729-157E924759AF}" type="datetimeFigureOut">
              <a:rPr lang="nb-NO" smtClean="0"/>
              <a:t>09.01.2018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2E3F2-7294-4CBE-A33E-DD1AA6E9020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6687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Vedtatt i styremøte 19.-20.desember 2017 - Navn.</a:t>
            </a:r>
            <a:r>
              <a:rPr lang="nb-NO" sz="1200" baseline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Nye vedtekter</a:t>
            </a:r>
            <a:endParaRPr lang="nb-NO" sz="1200" dirty="0" smtClean="0">
              <a:solidFill>
                <a:schemeClr val="accent1"/>
              </a:solidFill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2E3F2-7294-4CBE-A33E-DD1AA6E9020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3428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e-NO" sz="1200" dirty="0" err="1" smtClean="0">
                <a:effectLst/>
              </a:rPr>
              <a:t>Tilstandsrapport:</a:t>
            </a:r>
            <a:r>
              <a:rPr lang="se-NO" sz="1200" dirty="0" smtClean="0">
                <a:effectLst/>
              </a:rPr>
              <a:t> s</a:t>
            </a:r>
            <a:r>
              <a:rPr lang="nb-NO" sz="1200" dirty="0" err="1" smtClean="0">
                <a:effectLst/>
              </a:rPr>
              <a:t>tåstedsanalysen</a:t>
            </a:r>
            <a:r>
              <a:rPr lang="se-NO" sz="1200" dirty="0" smtClean="0">
                <a:effectLst/>
              </a:rPr>
              <a:t>,</a:t>
            </a:r>
            <a:r>
              <a:rPr lang="se-NO" sz="1200" baseline="0" dirty="0" smtClean="0">
                <a:effectLst/>
              </a:rPr>
              <a:t> e</a:t>
            </a:r>
            <a:r>
              <a:rPr lang="nb-NO" sz="1200" dirty="0" err="1" smtClean="0">
                <a:effectLst/>
              </a:rPr>
              <a:t>levundersøkelse</a:t>
            </a:r>
            <a:r>
              <a:rPr lang="se-NO" sz="1200" dirty="0" smtClean="0">
                <a:effectLst/>
              </a:rPr>
              <a:t>,</a:t>
            </a:r>
            <a:r>
              <a:rPr lang="se-NO" sz="1200" baseline="0" dirty="0" smtClean="0">
                <a:effectLst/>
              </a:rPr>
              <a:t> </a:t>
            </a:r>
            <a:r>
              <a:rPr lang="nb-NO" sz="1200" dirty="0" smtClean="0">
                <a:effectLst/>
              </a:rPr>
              <a:t>Resultat fra nasjonale prøver, eksamen, grunnskolepoeng og standpunktkarakter</a:t>
            </a:r>
            <a:endParaRPr lang="nb-NO" dirty="0" smtClean="0">
              <a:effectLst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2E3F2-7294-4CBE-A33E-DD1AA6E9020A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8391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er den enkelte skoleeier i samarbeid med skoleledere som er ansvarlig for å legge til rette for kollektivt orienterte skoler med vekt på å utvikle kultur for deling, refleksjon og samarbeid blant lærere. Dette synliggjøres gjennom tiltaket skolebasert kompetanseutvikling.  «Skolebasert kompetanseutvikling innebærer at skolen med ledelsen og alle ansatte deltar i en utviklingsprosess på egen arbeidsplass. Hensikten er å utvikle skolens samlede kunnskap, holdninger og ferdigheter når det gjelder læring, undervisning og samarbeid. </a:t>
            </a:r>
          </a:p>
          <a:p>
            <a:r>
              <a:rPr lang="nb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Skolene skal legge til rette for kollektiv læring gjennom refleksjon over egen praksis og gjøre nytte av kvalitativ og kvantitativ informasjon som grunnlag for arbeidet. 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2E3F2-7294-4CBE-A33E-DD1AA6E9020A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4145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2E3F2-7294-4CBE-A33E-DD1AA6E9020A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6043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BDDE-CD29-4E9D-BD41-513C14ED224E}" type="datetimeFigureOut">
              <a:rPr lang="nb-NO" smtClean="0"/>
              <a:t>09.01.2018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BD2-C150-4C01-87CE-1A27CC0CDA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3389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BDDE-CD29-4E9D-BD41-513C14ED224E}" type="datetimeFigureOut">
              <a:rPr lang="nb-NO" smtClean="0"/>
              <a:t>09.01.2018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BD2-C150-4C01-87CE-1A27CC0CDA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349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BDDE-CD29-4E9D-BD41-513C14ED224E}" type="datetimeFigureOut">
              <a:rPr lang="nb-NO" smtClean="0"/>
              <a:t>09.01.2018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BD2-C150-4C01-87CE-1A27CC0CDA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596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BDDE-CD29-4E9D-BD41-513C14ED224E}" type="datetimeFigureOut">
              <a:rPr lang="nb-NO" smtClean="0"/>
              <a:t>09.01.2018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BD2-C150-4C01-87CE-1A27CC0CDA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15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BDDE-CD29-4E9D-BD41-513C14ED224E}" type="datetimeFigureOut">
              <a:rPr lang="nb-NO" smtClean="0"/>
              <a:t>09.01.2018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BD2-C150-4C01-87CE-1A27CC0CDA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710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BDDE-CD29-4E9D-BD41-513C14ED224E}" type="datetimeFigureOut">
              <a:rPr lang="nb-NO" smtClean="0"/>
              <a:t>09.01.2018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BD2-C150-4C01-87CE-1A27CC0CDA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638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BDDE-CD29-4E9D-BD41-513C14ED224E}" type="datetimeFigureOut">
              <a:rPr lang="nb-NO" smtClean="0"/>
              <a:t>09.01.2018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BD2-C150-4C01-87CE-1A27CC0CDA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744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BDDE-CD29-4E9D-BD41-513C14ED224E}" type="datetimeFigureOut">
              <a:rPr lang="nb-NO" smtClean="0"/>
              <a:t>09.01.2018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BD2-C150-4C01-87CE-1A27CC0CDA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416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BDDE-CD29-4E9D-BD41-513C14ED224E}" type="datetimeFigureOut">
              <a:rPr lang="nb-NO" smtClean="0"/>
              <a:t>09.01.2018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BD2-C150-4C01-87CE-1A27CC0CDA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365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BDDE-CD29-4E9D-BD41-513C14ED224E}" type="datetimeFigureOut">
              <a:rPr lang="nb-NO" smtClean="0"/>
              <a:t>09.01.2018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BD2-C150-4C01-87CE-1A27CC0CDA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726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BDDE-CD29-4E9D-BD41-513C14ED224E}" type="datetimeFigureOut">
              <a:rPr lang="nb-NO" smtClean="0"/>
              <a:t>09.01.2018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CBD2-C150-4C01-87CE-1A27CC0CDA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342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1BDDE-CD29-4E9D-BD41-513C14ED224E}" type="datetimeFigureOut">
              <a:rPr lang="nb-NO" smtClean="0"/>
              <a:t>09.01.2018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1CBD2-C150-4C01-87CE-1A27CC0CDA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61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skmidt.no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562" y="3791410"/>
            <a:ext cx="10668000" cy="1277017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374476" y="587525"/>
            <a:ext cx="9144000" cy="238760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nb-NO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RSK </a:t>
            </a:r>
            <a:r>
              <a:rPr lang="nb-NO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MIDT-FINNMARK</a:t>
            </a:r>
            <a:r>
              <a:rPr lang="nb-NO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b-NO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nb-NO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e-NO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RGO-gaska Finnmárku</a:t>
            </a:r>
            <a:r>
              <a:rPr lang="nb-NO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nb-NO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e-NO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AOKY-keski</a:t>
            </a:r>
            <a:r>
              <a:rPr lang="se-NO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Finnmark</a:t>
            </a:r>
            <a:r>
              <a:rPr lang="nb-NO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nb-NO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nb-NO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nb-NO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nb-NO" sz="20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57600"/>
            <a:ext cx="9144000" cy="2179608"/>
          </a:xfrm>
        </p:spPr>
        <p:txBody>
          <a:bodyPr/>
          <a:lstStyle/>
          <a:p>
            <a:endParaRPr lang="nb-NO" dirty="0"/>
          </a:p>
        </p:txBody>
      </p:sp>
      <p:pic>
        <p:nvPicPr>
          <p:cNvPr id="1029" name="Bilde 1" descr="Våp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263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Bilde 3" descr="Våp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8175" cy="79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Bilde 39" descr="Våp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4838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e 41" descr="Våp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28650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e 42" descr="Våpe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Våp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263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Våp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8175" cy="79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Våp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4838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Våp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28650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åpe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6"/>
                </a:solidFill>
              </a:rPr>
              <a:t>1. Elevenes </a:t>
            </a:r>
            <a:r>
              <a:rPr lang="nb-NO" dirty="0">
                <a:solidFill>
                  <a:schemeClr val="accent6"/>
                </a:solidFill>
              </a:rPr>
              <a:t>læringsmiljø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>
                <a:solidFill>
                  <a:schemeClr val="accent2"/>
                </a:solidFill>
              </a:rPr>
              <a:t>Helhetlig arbeid med digital kompetanse</a:t>
            </a:r>
          </a:p>
          <a:p>
            <a:pPr lvl="0"/>
            <a:r>
              <a:rPr lang="nb-NO" dirty="0">
                <a:solidFill>
                  <a:schemeClr val="accent2"/>
                </a:solidFill>
              </a:rPr>
              <a:t>Vurdering for </a:t>
            </a:r>
            <a:r>
              <a:rPr lang="nb-NO" dirty="0" smtClean="0">
                <a:solidFill>
                  <a:schemeClr val="accent2"/>
                </a:solidFill>
              </a:rPr>
              <a:t>læring</a:t>
            </a:r>
          </a:p>
          <a:p>
            <a:pPr lvl="0"/>
            <a:r>
              <a:rPr lang="nb-NO" dirty="0">
                <a:solidFill>
                  <a:schemeClr val="accent2"/>
                </a:solidFill>
              </a:rPr>
              <a:t>Opplæringsloven §9A</a:t>
            </a:r>
          </a:p>
          <a:p>
            <a:pPr lvl="0"/>
            <a:r>
              <a:rPr lang="nb-NO" dirty="0">
                <a:solidFill>
                  <a:schemeClr val="accent2"/>
                </a:solidFill>
              </a:rPr>
              <a:t>Klasseledelse</a:t>
            </a:r>
          </a:p>
          <a:p>
            <a:pPr lvl="0"/>
            <a:r>
              <a:rPr lang="nb-NO" dirty="0">
                <a:solidFill>
                  <a:schemeClr val="accent2"/>
                </a:solidFill>
              </a:rPr>
              <a:t>Tilpasset opplæring og spesialundervisning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7681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chemeClr val="accent2"/>
                </a:solidFill>
              </a:rPr>
              <a:t>Helhetlig arbeid med digital kompetanse</a:t>
            </a:r>
            <a:br>
              <a:rPr lang="nb-NO" dirty="0" smtClean="0">
                <a:solidFill>
                  <a:schemeClr val="accent2"/>
                </a:solidFill>
              </a:rPr>
            </a:br>
            <a:endParaRPr lang="nb-NO" dirty="0">
              <a:solidFill>
                <a:schemeClr val="accent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b-NO" b="1" dirty="0" smtClean="0"/>
              <a:t>Programmering og dataspill i undervisning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b="1" dirty="0"/>
              <a:t>Interaktiv tavle og </a:t>
            </a:r>
            <a:r>
              <a:rPr lang="nb-NO" b="1" dirty="0" err="1"/>
              <a:t>smartboard</a:t>
            </a:r>
            <a:endParaRPr lang="nb-NO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b-NO" b="1" dirty="0" err="1" smtClean="0"/>
              <a:t>Ipad</a:t>
            </a:r>
            <a:r>
              <a:rPr lang="nb-NO" b="1" dirty="0" smtClean="0"/>
              <a:t>/nettbrett </a:t>
            </a:r>
            <a:r>
              <a:rPr lang="nb-NO" b="1" dirty="0"/>
              <a:t>i </a:t>
            </a:r>
            <a:r>
              <a:rPr lang="nb-NO" b="1" dirty="0" smtClean="0"/>
              <a:t>begynneropplæring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b="1" dirty="0" err="1"/>
              <a:t>Ipad</a:t>
            </a:r>
            <a:r>
              <a:rPr lang="nb-NO" b="1" dirty="0"/>
              <a:t>/nettbrett som pedagogisk verktøy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144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chemeClr val="accent2"/>
                </a:solidFill>
              </a:rPr>
              <a:t>Vurdering for læring</a:t>
            </a:r>
            <a:br>
              <a:rPr lang="nb-NO" dirty="0" smtClean="0">
                <a:solidFill>
                  <a:schemeClr val="accent2"/>
                </a:solidFill>
              </a:rPr>
            </a:br>
            <a:endParaRPr lang="nb-NO" dirty="0">
              <a:solidFill>
                <a:schemeClr val="accent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b-NO" b="1" dirty="0"/>
              <a:t>Kritisk gjennomgang av fag- hvordan løfte resultatene i regionen?</a:t>
            </a:r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r>
              <a:rPr lang="nb-NO" b="1" dirty="0"/>
              <a:t>Ekstern </a:t>
            </a:r>
            <a:r>
              <a:rPr lang="nb-NO" b="1" dirty="0" smtClean="0"/>
              <a:t>skolevurdering</a:t>
            </a:r>
            <a:r>
              <a:rPr lang="se-NO" b="1" dirty="0" smtClean="0"/>
              <a:t>, a</a:t>
            </a:r>
            <a:r>
              <a:rPr lang="nb-NO" b="1" dirty="0" err="1" smtClean="0"/>
              <a:t>nalysekompetanse</a:t>
            </a:r>
            <a:endParaRPr lang="nb-NO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b-NO" b="1" dirty="0"/>
              <a:t>Erfaringsutveksling om rutiner for gjennomføring og oppfølging av nasjonale prøver, muntlig og skriftlig eksamen samt </a:t>
            </a:r>
            <a:r>
              <a:rPr lang="nb-NO" b="1" dirty="0" smtClean="0"/>
              <a:t>standpunktkarakter</a:t>
            </a:r>
            <a:r>
              <a:rPr lang="se-NO" dirty="0"/>
              <a:t> </a:t>
            </a:r>
            <a:r>
              <a:rPr lang="se-NO" b="1" dirty="0" err="1" smtClean="0"/>
              <a:t>med</a:t>
            </a:r>
            <a:r>
              <a:rPr lang="se-NO" dirty="0" smtClean="0"/>
              <a:t> </a:t>
            </a:r>
            <a:r>
              <a:rPr lang="se-NO" b="1" dirty="0" smtClean="0"/>
              <a:t>f</a:t>
            </a:r>
            <a:r>
              <a:rPr lang="nb-NO" b="1" dirty="0" err="1" smtClean="0"/>
              <a:t>ormål</a:t>
            </a:r>
            <a:r>
              <a:rPr lang="nb-NO" b="1" dirty="0" smtClean="0"/>
              <a:t> </a:t>
            </a:r>
            <a:r>
              <a:rPr lang="se-NO" b="1" dirty="0" err="1" smtClean="0"/>
              <a:t>om</a:t>
            </a:r>
            <a:r>
              <a:rPr lang="se-NO" b="1" dirty="0" smtClean="0"/>
              <a:t> å </a:t>
            </a:r>
            <a:r>
              <a:rPr lang="nb-NO" b="1" dirty="0" smtClean="0"/>
              <a:t>etablere </a:t>
            </a:r>
            <a:r>
              <a:rPr lang="nb-NO" b="1" dirty="0"/>
              <a:t>felles </a:t>
            </a:r>
            <a:r>
              <a:rPr lang="nb-NO" b="1" dirty="0" smtClean="0"/>
              <a:t>rutiner</a:t>
            </a:r>
            <a:r>
              <a:rPr lang="se-NO" b="1" dirty="0" smtClean="0"/>
              <a:t>.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290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chemeClr val="accent2"/>
                </a:solidFill>
              </a:rPr>
              <a:t>Klasseledelse</a:t>
            </a:r>
            <a:br>
              <a:rPr lang="nb-NO" dirty="0" smtClean="0">
                <a:solidFill>
                  <a:schemeClr val="accent2"/>
                </a:solidFill>
              </a:rPr>
            </a:br>
            <a:endParaRPr lang="nb-NO" dirty="0">
              <a:solidFill>
                <a:schemeClr val="accent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Tema ikke avklart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3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chemeClr val="accent2"/>
                </a:solidFill>
              </a:rPr>
              <a:t>Opplæringsloven §9A</a:t>
            </a:r>
            <a:br>
              <a:rPr lang="nb-NO" dirty="0" smtClean="0">
                <a:solidFill>
                  <a:schemeClr val="accent2"/>
                </a:solidFill>
              </a:rPr>
            </a:br>
            <a:endParaRPr lang="nb-NO" dirty="0">
              <a:solidFill>
                <a:schemeClr val="accent2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b-NO" b="1" dirty="0"/>
              <a:t>Aktivitetsplikt oppfølging og rutiner </a:t>
            </a:r>
            <a:r>
              <a:rPr lang="nb-NO" b="1" dirty="0" err="1"/>
              <a:t>Kap</a:t>
            </a:r>
            <a:r>
              <a:rPr lang="nb-NO" b="1" dirty="0"/>
              <a:t> §</a:t>
            </a:r>
            <a:r>
              <a:rPr lang="nb-NO" b="1" dirty="0" smtClean="0"/>
              <a:t>9A</a:t>
            </a:r>
            <a:endParaRPr lang="se-NO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b-NO" b="1" dirty="0" err="1"/>
              <a:t>Kap</a:t>
            </a:r>
            <a:r>
              <a:rPr lang="nb-NO" b="1" dirty="0"/>
              <a:t> 9A </a:t>
            </a:r>
            <a:r>
              <a:rPr lang="nb-NO" b="1" dirty="0" smtClean="0"/>
              <a:t>Ordensreglement</a:t>
            </a:r>
            <a:endParaRPr lang="se-NO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b-NO" b="1" dirty="0"/>
              <a:t>For barnets </a:t>
            </a:r>
            <a:r>
              <a:rPr lang="nb-NO" b="1" dirty="0" smtClean="0"/>
              <a:t>beste</a:t>
            </a:r>
            <a:r>
              <a:rPr lang="se-NO" dirty="0" smtClean="0"/>
              <a:t>- </a:t>
            </a:r>
            <a:r>
              <a:rPr lang="nb-NO" b="1" dirty="0" smtClean="0"/>
              <a:t>«Tema </a:t>
            </a:r>
            <a:r>
              <a:rPr lang="nb-NO" b="1" dirty="0"/>
              <a:t>vold og overgrep</a:t>
            </a:r>
            <a:r>
              <a:rPr lang="nb-NO" b="1" dirty="0" smtClean="0"/>
              <a:t>»</a:t>
            </a:r>
            <a:endParaRPr lang="se-NO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b-NO" b="1" dirty="0"/>
              <a:t>Den vanskelige samtalen</a:t>
            </a:r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r>
              <a:rPr lang="nb-NO" b="1" dirty="0"/>
              <a:t>Hjem/skolesamarbeid 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962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chemeClr val="accent2"/>
                </a:solidFill>
              </a:rPr>
              <a:t>Tilpasset opplæring og spesialundervisning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b-NO" b="1" dirty="0"/>
              <a:t>Sakkyndig </a:t>
            </a:r>
            <a:r>
              <a:rPr lang="nb-NO" b="1" dirty="0" smtClean="0"/>
              <a:t>vurdering</a:t>
            </a:r>
            <a:r>
              <a:rPr lang="se-NO" dirty="0" smtClean="0"/>
              <a:t>, </a:t>
            </a:r>
            <a:r>
              <a:rPr lang="nb-NO" b="1" dirty="0" smtClean="0"/>
              <a:t>Alternative </a:t>
            </a:r>
            <a:r>
              <a:rPr lang="nb-NO" b="1" dirty="0"/>
              <a:t>opplærings </a:t>
            </a:r>
            <a:r>
              <a:rPr lang="nb-NO" b="1" dirty="0" smtClean="0"/>
              <a:t>arena</a:t>
            </a:r>
            <a:r>
              <a:rPr lang="se-NO" dirty="0" smtClean="0"/>
              <a:t>, </a:t>
            </a:r>
            <a:r>
              <a:rPr lang="nb-NO" b="1" dirty="0" smtClean="0"/>
              <a:t>Tidlig </a:t>
            </a:r>
            <a:r>
              <a:rPr lang="nb-NO" b="1" dirty="0"/>
              <a:t>innsats og tilpasset opplæring og overganger- </a:t>
            </a:r>
            <a:r>
              <a:rPr lang="nb-NO" b="1" dirty="0" smtClean="0"/>
              <a:t>0-24</a:t>
            </a:r>
            <a:r>
              <a:rPr lang="se-NO" dirty="0" smtClean="0"/>
              <a:t>, </a:t>
            </a:r>
            <a:r>
              <a:rPr lang="nb-NO" b="1" dirty="0" smtClean="0"/>
              <a:t>Utfordringer </a:t>
            </a:r>
            <a:r>
              <a:rPr lang="nb-NO" b="1" dirty="0"/>
              <a:t>rundt barn med </a:t>
            </a:r>
            <a:r>
              <a:rPr lang="nb-NO" b="1" dirty="0" smtClean="0"/>
              <a:t>atferdsproblematikk</a:t>
            </a:r>
            <a:r>
              <a:rPr lang="se-NO" dirty="0" smtClean="0"/>
              <a:t>, </a:t>
            </a:r>
            <a:r>
              <a:rPr lang="nb-NO" b="1" dirty="0" smtClean="0"/>
              <a:t>§2-8 </a:t>
            </a:r>
            <a:r>
              <a:rPr lang="nb-NO" b="1" dirty="0"/>
              <a:t>i </a:t>
            </a:r>
            <a:r>
              <a:rPr lang="nb-NO" b="1" dirty="0" smtClean="0"/>
              <a:t>opplæringsloven</a:t>
            </a:r>
            <a:endParaRPr lang="se-NO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b-NO" b="1" dirty="0"/>
              <a:t>Spesialundervisning og tilpasset opplæring i grunnskolen, organisering, praksis- lovverk og </a:t>
            </a:r>
            <a:r>
              <a:rPr lang="nb-NO" b="1" dirty="0" smtClean="0"/>
              <a:t>saksbehandling</a:t>
            </a:r>
            <a:endParaRPr lang="se-NO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b-NO" b="1" dirty="0"/>
              <a:t>Utvikle strategier for tidlig </a:t>
            </a:r>
            <a:r>
              <a:rPr lang="nb-NO" b="1" dirty="0" smtClean="0"/>
              <a:t>innsats</a:t>
            </a:r>
            <a:r>
              <a:rPr lang="se-NO" dirty="0" smtClean="0"/>
              <a:t>, </a:t>
            </a:r>
            <a:r>
              <a:rPr lang="nb-NO" b="1" dirty="0" smtClean="0"/>
              <a:t>Kartlegging </a:t>
            </a:r>
            <a:r>
              <a:rPr lang="nb-NO" b="1" dirty="0"/>
              <a:t>og utredning av matematikkvansker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>
              <a:buFont typeface="Wingdings" panose="05000000000000000000" pitchFamily="2" charset="2"/>
              <a:buChar char="Ø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54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6"/>
                </a:solidFill>
              </a:rPr>
              <a:t>2. Grunnleggende ferdigheter og god faglig kompetanse</a:t>
            </a:r>
            <a:endParaRPr lang="nb-NO" dirty="0">
              <a:solidFill>
                <a:schemeClr val="accent6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solidFill>
                  <a:schemeClr val="accent2"/>
                </a:solidFill>
              </a:rPr>
              <a:t>IKT </a:t>
            </a:r>
            <a:r>
              <a:rPr lang="nb-NO" dirty="0" smtClean="0">
                <a:solidFill>
                  <a:schemeClr val="accent2"/>
                </a:solidFill>
              </a:rPr>
              <a:t>-helhetlig </a:t>
            </a:r>
            <a:r>
              <a:rPr lang="nb-NO" dirty="0">
                <a:solidFill>
                  <a:schemeClr val="accent2"/>
                </a:solidFill>
              </a:rPr>
              <a:t>arbeid med digitale </a:t>
            </a:r>
            <a:r>
              <a:rPr lang="nb-NO" dirty="0" smtClean="0">
                <a:solidFill>
                  <a:schemeClr val="accent2"/>
                </a:solidFill>
              </a:rPr>
              <a:t>kompetanse</a:t>
            </a:r>
          </a:p>
          <a:p>
            <a:pPr marL="0" indent="0">
              <a:buNone/>
            </a:pPr>
            <a:endParaRPr lang="nb-NO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b-NO" b="1" dirty="0"/>
              <a:t>IKT i </a:t>
            </a:r>
            <a:r>
              <a:rPr lang="nb-NO" b="1" dirty="0" smtClean="0"/>
              <a:t>fag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>
                <a:solidFill>
                  <a:schemeClr val="accent2"/>
                </a:solidFill>
              </a:rPr>
              <a:t>Realfag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b="1" dirty="0" smtClean="0"/>
              <a:t>Forsert skoleløp i matematikk og naturfag</a:t>
            </a:r>
            <a:endParaRPr lang="nb-NO" dirty="0" smtClean="0"/>
          </a:p>
          <a:p>
            <a:pPr lvl="4">
              <a:buFont typeface="Wingdings" panose="05000000000000000000" pitchFamily="2" charset="2"/>
              <a:buChar char="Ø"/>
            </a:pPr>
            <a:endParaRPr lang="nb-NO" b="1" dirty="0" smtClean="0"/>
          </a:p>
          <a:p>
            <a:pPr lvl="4">
              <a:buFont typeface="Wingdings" panose="05000000000000000000" pitchFamily="2" charset="2"/>
              <a:buChar char="Ø"/>
            </a:pPr>
            <a:endParaRPr lang="nb-NO" dirty="0" smtClean="0"/>
          </a:p>
          <a:p>
            <a:pPr>
              <a:buFont typeface="Wingdings" panose="05000000000000000000" pitchFamily="2" charset="2"/>
              <a:buChar char="Ø"/>
            </a:pPr>
            <a:endParaRPr lang="nb-NO" dirty="0" smtClean="0"/>
          </a:p>
          <a:p>
            <a:pPr>
              <a:buFont typeface="Wingdings" panose="05000000000000000000" pitchFamily="2" charset="2"/>
              <a:buChar char="Ø"/>
            </a:pPr>
            <a:endParaRPr lang="nb-NO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nb-NO" dirty="0"/>
          </a:p>
          <a:p>
            <a:pPr marL="0" indent="0">
              <a:buNone/>
            </a:pPr>
            <a:endParaRPr lang="nb-NO" b="1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4174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776378" y="608494"/>
            <a:ext cx="6096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800" dirty="0" smtClean="0">
                <a:solidFill>
                  <a:schemeClr val="accent2"/>
                </a:solidFill>
              </a:rPr>
              <a:t>Fagfornyelsen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b-NO" sz="2800" b="1" dirty="0" smtClean="0"/>
              <a:t>Skolebasert kompetanseutvikling innenfor grunnleggende ferdigheter.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b-NO" sz="2800" b="1" dirty="0" smtClean="0"/>
              <a:t>Kompetanseutvikling i forhold til språk og språkopplæring, også andrespråkopplæring.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b-NO" sz="2800" b="1" dirty="0"/>
              <a:t>Kompetanseutvikling i forhold til identitet,  urfolksspråk og </a:t>
            </a:r>
            <a:r>
              <a:rPr lang="nb-NO" sz="2800" b="1" dirty="0" smtClean="0"/>
              <a:t>minoritetsspråklighet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b-NO" sz="2800" b="1" dirty="0"/>
              <a:t>Vurdering og lokalt arbeid med </a:t>
            </a:r>
            <a:r>
              <a:rPr lang="nb-NO" sz="2800" b="1" dirty="0" smtClean="0"/>
              <a:t>læreplanen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b-NO" sz="2800" b="1" dirty="0"/>
              <a:t>Implementering av ny fagplan</a:t>
            </a:r>
            <a:endParaRPr lang="nb-NO" sz="2800" dirty="0"/>
          </a:p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06355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5588099" y="3238584"/>
            <a:ext cx="81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dirty="0"/>
          </a:p>
        </p:txBody>
      </p:sp>
      <p:sp>
        <p:nvSpPr>
          <p:cNvPr id="6" name="Rektangel 5"/>
          <p:cNvSpPr/>
          <p:nvPr/>
        </p:nvSpPr>
        <p:spPr>
          <a:xfrm>
            <a:off x="764876" y="575420"/>
            <a:ext cx="8459637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4400" dirty="0" smtClean="0">
                <a:solidFill>
                  <a:schemeClr val="accent6"/>
                </a:solidFill>
              </a:rPr>
              <a:t>3. Organisasjonsendring og ledelse</a:t>
            </a:r>
            <a:endParaRPr lang="se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chemeClr val="accent2"/>
                </a:solidFill>
              </a:rPr>
              <a:t>Endringsledelse</a:t>
            </a:r>
            <a:endParaRPr lang="se-NO" dirty="0" smtClean="0">
              <a:solidFill>
                <a:schemeClr val="accent2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nb-NO" b="1" dirty="0"/>
              <a:t>Endringsledelse</a:t>
            </a:r>
            <a:endParaRPr lang="nb-NO" dirty="0"/>
          </a:p>
          <a:p>
            <a:r>
              <a:rPr lang="se-NO" b="1" dirty="0" smtClean="0"/>
              <a:t>	     </a:t>
            </a:r>
            <a:r>
              <a:rPr lang="nb-NO" b="1" dirty="0" smtClean="0"/>
              <a:t>Skole </a:t>
            </a:r>
            <a:r>
              <a:rPr lang="nb-NO" b="1" dirty="0"/>
              <a:t>og </a:t>
            </a:r>
            <a:r>
              <a:rPr lang="nb-NO" b="1" dirty="0" smtClean="0"/>
              <a:t>barnehage</a:t>
            </a:r>
            <a:endParaRPr lang="se-NO" b="1" dirty="0" smtClean="0"/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accent2"/>
                </a:solidFill>
              </a:rPr>
              <a:t>Skoleeiers ansvar  §</a:t>
            </a:r>
            <a:r>
              <a:rPr lang="nb-NO" dirty="0" smtClean="0">
                <a:solidFill>
                  <a:schemeClr val="accent2"/>
                </a:solidFill>
              </a:rPr>
              <a:t>13-10</a:t>
            </a:r>
            <a:endParaRPr lang="se-NO" dirty="0" smtClean="0">
              <a:solidFill>
                <a:schemeClr val="accent2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nb-NO" b="1" dirty="0"/>
              <a:t>Opplegg og organisering i regi av Fylkesmannen i Finnmark</a:t>
            </a:r>
          </a:p>
          <a:p>
            <a:r>
              <a:rPr lang="se-NO" b="1" dirty="0" smtClean="0"/>
              <a:t>	      </a:t>
            </a:r>
            <a:r>
              <a:rPr lang="nb-NO" b="1" dirty="0" smtClean="0"/>
              <a:t>Inngår </a:t>
            </a:r>
            <a:r>
              <a:rPr lang="nb-NO" b="1" dirty="0"/>
              <a:t>som en del av «Kompetanseløft Finnmark»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e-NO" dirty="0" smtClean="0"/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nb-NO" b="1" dirty="0"/>
              <a:t> </a:t>
            </a:r>
            <a:r>
              <a:rPr lang="nb-NO" b="1" dirty="0" smtClean="0"/>
              <a:t>Fra </a:t>
            </a:r>
            <a:r>
              <a:rPr lang="nb-NO" b="1" dirty="0"/>
              <a:t>tilstandsrapport til </a:t>
            </a:r>
            <a:r>
              <a:rPr lang="nb-NO" b="1" dirty="0" smtClean="0"/>
              <a:t>kvalitetsmelding</a:t>
            </a:r>
            <a:endParaRPr lang="se-NO" b="1" dirty="0" smtClean="0"/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nb-NO" b="1" dirty="0"/>
              <a:t>Tilstandsrapporten/kvalitetsmelding</a:t>
            </a:r>
            <a:endParaRPr lang="nb-NO" dirty="0"/>
          </a:p>
          <a:p>
            <a:r>
              <a:rPr lang="se-NO" b="1" dirty="0" smtClean="0"/>
              <a:t>	      </a:t>
            </a:r>
            <a:r>
              <a:rPr lang="nb-NO" b="1" dirty="0" smtClean="0"/>
              <a:t>Analysekompetanse 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>
                <a:solidFill>
                  <a:schemeClr val="accent2"/>
                </a:solidFill>
              </a:rPr>
              <a:t>Tilsyn</a:t>
            </a:r>
            <a:endParaRPr lang="se-NO" dirty="0" smtClean="0">
              <a:solidFill>
                <a:schemeClr val="accent2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nb-NO" b="1" dirty="0"/>
              <a:t>Kompetanse som barnehagemyndighet i forhold til tilsyn av barnehager</a:t>
            </a:r>
            <a:r>
              <a:rPr lang="nb-NO" b="1" dirty="0" smtClean="0"/>
              <a:t>.</a:t>
            </a: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solidFill>
                  <a:schemeClr val="accent2"/>
                </a:solidFill>
              </a:rPr>
              <a:t>Ekstern barnehage </a:t>
            </a:r>
            <a:r>
              <a:rPr lang="nb-NO" dirty="0" smtClean="0">
                <a:solidFill>
                  <a:schemeClr val="accent2"/>
                </a:solidFill>
              </a:rPr>
              <a:t>vurdering</a:t>
            </a:r>
            <a:endParaRPr lang="se-NO" dirty="0" smtClean="0">
              <a:solidFill>
                <a:schemeClr val="accent2"/>
              </a:solidFill>
            </a:endParaRPr>
          </a:p>
          <a:p>
            <a:r>
              <a:rPr lang="se-NO" dirty="0" smtClean="0"/>
              <a:t>	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nb-NO" b="1" dirty="0" smtClean="0"/>
              <a:t>Gjennomgang </a:t>
            </a:r>
            <a:r>
              <a:rPr lang="nb-NO" b="1" dirty="0"/>
              <a:t>av implementering av ny rammeplan i barnehagene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nb-NO" b="1" dirty="0" smtClean="0"/>
              <a:t>Oppfølging </a:t>
            </a:r>
            <a:r>
              <a:rPr lang="nb-NO" b="1" dirty="0"/>
              <a:t>av læringsdag i juni 2017</a:t>
            </a:r>
          </a:p>
        </p:txBody>
      </p:sp>
    </p:spTree>
    <p:extLst>
      <p:ext uri="{BB962C8B-B14F-4D97-AF65-F5344CB8AC3E}">
        <p14:creationId xmlns:p14="http://schemas.microsoft.com/office/powerpoint/2010/main" val="370427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2840966" y="1966492"/>
            <a:ext cx="6096000" cy="525990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b-NO" sz="3200" b="1" dirty="0" smtClean="0">
                <a:solidFill>
                  <a:srgbClr val="000000"/>
                </a:solidFill>
                <a:effectLst/>
                <a:latin typeface="Leelawadee"/>
                <a:ea typeface="Calibri" panose="020F0502020204030204" pitchFamily="34" charset="0"/>
                <a:cs typeface="Times New Roman" panose="02020603050405020304" pitchFamily="18" charset="0"/>
              </a:rPr>
              <a:t>RSK-Midt Finnmark</a:t>
            </a:r>
            <a:endParaRPr lang="nb-NO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b-NO" sz="2000" b="1" dirty="0" smtClean="0">
                <a:solidFill>
                  <a:srgbClr val="000000"/>
                </a:solidFill>
                <a:effectLst/>
                <a:latin typeface="Leelawadee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b-NO" sz="2000" b="1" dirty="0" smtClean="0">
                <a:solidFill>
                  <a:srgbClr val="000000"/>
                </a:solidFill>
                <a:effectLst/>
                <a:latin typeface="Leelawadee"/>
                <a:ea typeface="Calibri" panose="020F0502020204030204" pitchFamily="34" charset="0"/>
                <a:cs typeface="Times New Roman" panose="02020603050405020304" pitchFamily="18" charset="0"/>
              </a:rPr>
              <a:t>Strategiplan for kompetanseutvikling i skole og barnehage</a:t>
            </a:r>
            <a:endParaRPr lang="nb-NO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b-NO" sz="2000" b="1" dirty="0" smtClean="0">
                <a:solidFill>
                  <a:srgbClr val="000000"/>
                </a:solidFill>
                <a:effectLst/>
                <a:latin typeface="Leelawadee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b-NO" sz="2000" b="1" dirty="0" smtClean="0">
                <a:solidFill>
                  <a:srgbClr val="000000"/>
                </a:solidFill>
                <a:effectLst/>
                <a:latin typeface="Leelawadee"/>
                <a:ea typeface="Calibri" panose="020F0502020204030204" pitchFamily="34" charset="0"/>
                <a:cs typeface="Times New Roman" panose="02020603050405020304" pitchFamily="18" charset="0"/>
              </a:rPr>
              <a:t>2018-2021 </a:t>
            </a:r>
            <a:endParaRPr lang="nb-NO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MOAMFJ+DepMyriadBold"/>
                <a:ea typeface="Calibri" panose="020F0502020204030204" pitchFamily="34" charset="0"/>
                <a:cs typeface="MOAMFJ+DepMyriadBold"/>
              </a:rPr>
              <a:t> </a:t>
            </a:r>
            <a:endParaRPr lang="nb-NO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MOAMFJ+DepMyriadBold"/>
                <a:ea typeface="Calibri" panose="020F0502020204030204" pitchFamily="34" charset="0"/>
                <a:cs typeface="MOAMFJ+DepMyriadBold"/>
              </a:rPr>
              <a:t> </a:t>
            </a:r>
            <a:endParaRPr lang="nb-NO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b-NO" sz="1400" dirty="0" smtClean="0">
                <a:solidFill>
                  <a:srgbClr val="000000"/>
                </a:solidFill>
                <a:effectLst/>
                <a:latin typeface="MOAMFJ+DepMyriadBold"/>
                <a:ea typeface="Calibri" panose="020F0502020204030204" pitchFamily="34" charset="0"/>
                <a:cs typeface="MOAMFJ+DepMyriadBold"/>
              </a:rPr>
              <a:t> </a:t>
            </a:r>
            <a:endParaRPr lang="nb-NO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Leelawadee"/>
                <a:ea typeface="Calibri" panose="020F0502020204030204" pitchFamily="34" charset="0"/>
                <a:cs typeface="Times New Roman" panose="02020603050405020304" pitchFamily="18" charset="0"/>
              </a:rPr>
              <a:t>Gamvik kommune</a:t>
            </a:r>
            <a:endParaRPr lang="nb-NO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Leelawadee"/>
                <a:ea typeface="Calibri" panose="020F0502020204030204" pitchFamily="34" charset="0"/>
                <a:cs typeface="Times New Roman" panose="02020603050405020304" pitchFamily="18" charset="0"/>
              </a:rPr>
              <a:t>Lebesby kommune</a:t>
            </a:r>
            <a:endParaRPr lang="nb-NO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Leelawadee"/>
                <a:ea typeface="Calibri" panose="020F0502020204030204" pitchFamily="34" charset="0"/>
                <a:cs typeface="Times New Roman" panose="02020603050405020304" pitchFamily="18" charset="0"/>
              </a:rPr>
              <a:t>Karasjok kommune</a:t>
            </a:r>
            <a:endParaRPr lang="nb-NO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Leelawadee"/>
                <a:ea typeface="Calibri" panose="020F0502020204030204" pitchFamily="34" charset="0"/>
                <a:cs typeface="Times New Roman" panose="02020603050405020304" pitchFamily="18" charset="0"/>
              </a:rPr>
              <a:t>Porsanger kommune</a:t>
            </a:r>
            <a:endParaRPr lang="nb-NO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b-NO" dirty="0">
                <a:solidFill>
                  <a:srgbClr val="000000"/>
                </a:solidFill>
                <a:latin typeface="Leelawadee"/>
                <a:ea typeface="Calibri" panose="020F0502020204030204" pitchFamily="34" charset="0"/>
                <a:cs typeface="Times New Roman" panose="02020603050405020304" pitchFamily="18" charset="0"/>
              </a:rPr>
              <a:t>Kautokeino kommune </a:t>
            </a:r>
            <a:endParaRPr lang="nb-NO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nb-NO" sz="2000" dirty="0" smtClean="0">
                <a:solidFill>
                  <a:srgbClr val="000000"/>
                </a:solidFill>
                <a:effectLst/>
                <a:latin typeface="MOAMFJ+DepMyriadBold"/>
                <a:ea typeface="Calibri" panose="020F0502020204030204" pitchFamily="34" charset="0"/>
                <a:cs typeface="MOAMFJ+DepMyriadBold"/>
              </a:rPr>
              <a:t> </a:t>
            </a:r>
            <a:endParaRPr lang="nb-NO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57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e-NO" dirty="0" err="1" smtClean="0"/>
              <a:t>Organisering</a:t>
            </a:r>
            <a:r>
              <a:rPr lang="se-NO" dirty="0"/>
              <a:t/>
            </a:r>
            <a:br>
              <a:rPr lang="se-NO" dirty="0"/>
            </a:br>
            <a:r>
              <a:rPr lang="se-NO" dirty="0" smtClean="0"/>
              <a:t> 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345721"/>
            <a:ext cx="10515600" cy="4831242"/>
          </a:xfrm>
        </p:spPr>
        <p:txBody>
          <a:bodyPr/>
          <a:lstStyle/>
          <a:p>
            <a:pPr marL="0" indent="0">
              <a:buNone/>
            </a:pPr>
            <a:r>
              <a:rPr lang="nb-NO" b="1" dirty="0">
                <a:solidFill>
                  <a:schemeClr val="accent1"/>
                </a:solidFill>
                <a:ea typeface="Times New Roman" panose="02020603050405020304" pitchFamily="18" charset="0"/>
              </a:rPr>
              <a:t>RSK MIDT-FINNMARK</a:t>
            </a:r>
            <a:r>
              <a:rPr lang="nb-NO" dirty="0">
                <a:solidFill>
                  <a:schemeClr val="accent1"/>
                </a:solidFill>
                <a:ea typeface="Times New Roman" panose="02020603050405020304" pitchFamily="18" charset="0"/>
              </a:rPr>
              <a:t> </a:t>
            </a:r>
            <a:br>
              <a:rPr lang="nb-NO" dirty="0">
                <a:solidFill>
                  <a:schemeClr val="accent1"/>
                </a:solidFill>
                <a:ea typeface="Times New Roman" panose="02020603050405020304" pitchFamily="18" charset="0"/>
              </a:rPr>
            </a:br>
            <a:r>
              <a:rPr lang="se-NO" b="1" dirty="0">
                <a:solidFill>
                  <a:schemeClr val="accent1"/>
                </a:solidFill>
                <a:ea typeface="Times New Roman" panose="02020603050405020304" pitchFamily="18" charset="0"/>
              </a:rPr>
              <a:t>RGO-gaska Finnmárku</a:t>
            </a:r>
            <a:r>
              <a:rPr lang="nb-NO" dirty="0">
                <a:solidFill>
                  <a:schemeClr val="accent1"/>
                </a:solidFill>
                <a:ea typeface="Times New Roman" panose="02020603050405020304" pitchFamily="18" charset="0"/>
              </a:rPr>
              <a:t/>
            </a:r>
            <a:br>
              <a:rPr lang="nb-NO" dirty="0">
                <a:solidFill>
                  <a:schemeClr val="accent1"/>
                </a:solidFill>
                <a:ea typeface="Times New Roman" panose="02020603050405020304" pitchFamily="18" charset="0"/>
              </a:rPr>
            </a:br>
            <a:r>
              <a:rPr lang="se-NO" b="1" dirty="0" err="1">
                <a:solidFill>
                  <a:schemeClr val="accent1"/>
                </a:solidFill>
                <a:ea typeface="Times New Roman" panose="02020603050405020304" pitchFamily="18" charset="0"/>
              </a:rPr>
              <a:t>AOKY-keski</a:t>
            </a:r>
            <a:r>
              <a:rPr lang="se-NO" b="1" dirty="0">
                <a:solidFill>
                  <a:schemeClr val="accent1"/>
                </a:solidFill>
                <a:ea typeface="Times New Roman" panose="02020603050405020304" pitchFamily="18" charset="0"/>
              </a:rPr>
              <a:t> Finnmark</a:t>
            </a:r>
            <a:r>
              <a:rPr lang="nb-NO" b="1" dirty="0">
                <a:solidFill>
                  <a:schemeClr val="accent1"/>
                </a:solidFill>
                <a:ea typeface="Times New Roman" panose="02020603050405020304" pitchFamily="18" charset="0"/>
              </a:rPr>
              <a:t> </a:t>
            </a:r>
            <a:endParaRPr lang="nb-NO" b="1" dirty="0" smtClean="0">
              <a:solidFill>
                <a:schemeClr val="accent1"/>
              </a:solidFill>
              <a:ea typeface="Times New Roman" panose="02020603050405020304" pitchFamily="18" charset="0"/>
            </a:endParaRPr>
          </a:p>
          <a:p>
            <a:r>
              <a:rPr lang="se-NO" dirty="0" smtClean="0"/>
              <a:t>Eget </a:t>
            </a:r>
            <a:r>
              <a:rPr lang="se-NO" dirty="0" err="1" smtClean="0"/>
              <a:t>st</a:t>
            </a:r>
            <a:r>
              <a:rPr lang="nb-NO" dirty="0" smtClean="0"/>
              <a:t>yre- kommunalledere fra 5 kommuner</a:t>
            </a:r>
          </a:p>
          <a:p>
            <a:r>
              <a:rPr lang="nb-NO" dirty="0" smtClean="0"/>
              <a:t>Koordinator i 50 % stilling- kontorsted Masi skole/ Kautokeino kommune</a:t>
            </a:r>
          </a:p>
          <a:p>
            <a:r>
              <a:rPr lang="nb-NO" dirty="0" smtClean="0"/>
              <a:t>Vedtekter </a:t>
            </a:r>
            <a:endParaRPr lang="se-NO" dirty="0" smtClean="0"/>
          </a:p>
          <a:p>
            <a:r>
              <a:rPr lang="se-NO" dirty="0" err="1" smtClean="0"/>
              <a:t>Regionalt</a:t>
            </a:r>
            <a:r>
              <a:rPr lang="se-NO" dirty="0" smtClean="0"/>
              <a:t> </a:t>
            </a:r>
            <a:r>
              <a:rPr lang="se-NO" dirty="0" err="1" smtClean="0"/>
              <a:t>samarbeid</a:t>
            </a:r>
            <a:r>
              <a:rPr lang="se-NO" dirty="0" smtClean="0"/>
              <a:t> </a:t>
            </a:r>
            <a:r>
              <a:rPr lang="se-NO" dirty="0" err="1" smtClean="0"/>
              <a:t>for</a:t>
            </a:r>
            <a:r>
              <a:rPr lang="se-NO" dirty="0" smtClean="0"/>
              <a:t> </a:t>
            </a:r>
            <a:r>
              <a:rPr lang="se-NO" dirty="0" err="1" smtClean="0"/>
              <a:t>kompetanseheving</a:t>
            </a:r>
            <a:r>
              <a:rPr lang="se-NO" dirty="0" smtClean="0"/>
              <a:t> i </a:t>
            </a:r>
            <a:r>
              <a:rPr lang="se-NO" dirty="0" err="1" smtClean="0"/>
              <a:t>grunnskole</a:t>
            </a:r>
            <a:r>
              <a:rPr lang="se-NO" dirty="0" smtClean="0"/>
              <a:t> </a:t>
            </a:r>
            <a:r>
              <a:rPr lang="se-NO" dirty="0" err="1" smtClean="0"/>
              <a:t>og</a:t>
            </a:r>
            <a:r>
              <a:rPr lang="se-NO" dirty="0" smtClean="0"/>
              <a:t> </a:t>
            </a:r>
            <a:r>
              <a:rPr lang="se-NO" dirty="0" err="1" smtClean="0"/>
              <a:t>barnehage</a:t>
            </a:r>
            <a:r>
              <a:rPr lang="se-NO" dirty="0" smtClean="0"/>
              <a:t>. 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8317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hlinkClick r:id="rId2"/>
          </p:cNvPr>
          <p:cNvSpPr/>
          <p:nvPr/>
        </p:nvSpPr>
        <p:spPr>
          <a:xfrm>
            <a:off x="1851804" y="1582312"/>
            <a:ext cx="51221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Hjemmesiden</a:t>
            </a:r>
          </a:p>
          <a:p>
            <a:pPr>
              <a:spcAft>
                <a:spcPts val="0"/>
              </a:spcAft>
            </a:pPr>
            <a:endParaRPr lang="nb-NO" dirty="0" smtClean="0">
              <a:latin typeface="Times New Roman" panose="02020603050405020304" pitchFamily="18" charset="0"/>
              <a:ea typeface="Times New Roman" panose="02020603050405020304" pitchFamily="18" charset="0"/>
              <a:hlinkClick r:id="rId2"/>
            </a:endParaRPr>
          </a:p>
          <a:p>
            <a:pPr>
              <a:spcAft>
                <a:spcPts val="0"/>
              </a:spcAft>
            </a:pPr>
            <a:endParaRPr lang="nb-NO" dirty="0">
              <a:latin typeface="Times New Roman" panose="02020603050405020304" pitchFamily="18" charset="0"/>
              <a:ea typeface="Times New Roman" panose="02020603050405020304" pitchFamily="18" charset="0"/>
              <a:hlinkClick r:id="rId2"/>
            </a:endParaRPr>
          </a:p>
          <a:p>
            <a:pPr>
              <a:spcAft>
                <a:spcPts val="0"/>
              </a:spcAft>
            </a:pPr>
            <a:r>
              <a:rPr lang="nb-NO" dirty="0" smtClean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http://www.rskmidt.no</a:t>
            </a:r>
            <a:endParaRPr lang="nb-NO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nb-NO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31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27714" y="-533130"/>
            <a:ext cx="10515600" cy="2852737"/>
          </a:xfrm>
        </p:spPr>
        <p:txBody>
          <a:bodyPr/>
          <a:lstStyle/>
          <a:p>
            <a:r>
              <a:rPr lang="nb-NO" dirty="0" smtClean="0"/>
              <a:t>Formål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2467155"/>
            <a:ext cx="10515600" cy="362249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Å samarbeide om kompetanseutvikling for å gi bedre kvalitet </a:t>
            </a:r>
            <a:r>
              <a:rPr lang="se-NO" dirty="0" smtClean="0"/>
              <a:t>i </a:t>
            </a:r>
            <a:r>
              <a:rPr lang="nb-NO" dirty="0" smtClean="0"/>
              <a:t>skole og barnehage som fremmer læring og trivsel.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Å utvikle felles strategier for kompetanseutvikling for å styrke den enkelte skole og barnehage, samt skoleeier i lokalt utviklingsarbeid og bidra til regional kompetanseheving.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742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Kompetanseutvikling- etterutdanning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Strategiplan for kompetanseutvikling i skole og barnehage 2018-2021</a:t>
            </a:r>
          </a:p>
          <a:p>
            <a:pPr marL="0" indent="0">
              <a:buNone/>
            </a:pPr>
            <a:r>
              <a:rPr lang="nb-NO" dirty="0" smtClean="0"/>
              <a:t>Bakgrunn for planen</a:t>
            </a:r>
          </a:p>
          <a:p>
            <a:r>
              <a:rPr lang="nb-NO" dirty="0"/>
              <a:t> </a:t>
            </a:r>
            <a:r>
              <a:rPr lang="nb-NO" dirty="0" smtClean="0"/>
              <a:t>Nasjonale føringer</a:t>
            </a:r>
          </a:p>
          <a:p>
            <a:r>
              <a:rPr lang="nb-NO" dirty="0" smtClean="0"/>
              <a:t>Desentralisert ordning for kompetanseutvikling</a:t>
            </a:r>
          </a:p>
          <a:p>
            <a:r>
              <a:rPr lang="nb-NO" dirty="0"/>
              <a:t>tilstandsrapport i den enkelte kommune 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Todelt: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dirty="0" smtClean="0"/>
              <a:t> Kompetanseutvikling i    	grunnskolen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b-NO" dirty="0" smtClean="0"/>
              <a:t> Kompetanseutvikling i 	barnehage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6525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040922"/>
            <a:ext cx="10515600" cy="2145101"/>
          </a:xfrm>
        </p:spPr>
        <p:txBody>
          <a:bodyPr>
            <a:normAutofit/>
          </a:bodyPr>
          <a:lstStyle/>
          <a:p>
            <a:r>
              <a:rPr lang="nb-NO" sz="2400" b="1" dirty="0"/>
              <a:t>Hovedmål og målgruppe perioden 2018-2021</a:t>
            </a:r>
            <a:r>
              <a:rPr lang="nb-NO" sz="2400" b="1" dirty="0" smtClean="0"/>
              <a:t>:</a:t>
            </a:r>
            <a:r>
              <a:rPr lang="se-NO" sz="2400" b="1" dirty="0" smtClean="0"/>
              <a:t/>
            </a:r>
            <a:br>
              <a:rPr lang="se-NO" sz="2400" b="1" dirty="0" smtClean="0"/>
            </a:br>
            <a:r>
              <a:rPr lang="nb-NO" sz="2400" dirty="0"/>
              <a:t/>
            </a:r>
            <a:br>
              <a:rPr lang="nb-NO" sz="2400" dirty="0"/>
            </a:br>
            <a:r>
              <a:rPr lang="nb-NO" sz="2400" b="1" i="1" dirty="0">
                <a:solidFill>
                  <a:schemeClr val="accent1"/>
                </a:solidFill>
              </a:rPr>
              <a:t>RSK- Midt Finnmark vil øke kompetansen i skole og barnehage på alle nivå for å ivareta faglig og sosial vekst og utvikling.</a:t>
            </a:r>
            <a:r>
              <a:rPr lang="nb-NO" sz="2400" dirty="0">
                <a:solidFill>
                  <a:schemeClr val="accent1"/>
                </a:solidFill>
              </a:rPr>
              <a:t/>
            </a:r>
            <a:br>
              <a:rPr lang="nb-NO" sz="2400" dirty="0">
                <a:solidFill>
                  <a:schemeClr val="accent1"/>
                </a:solidFill>
              </a:rPr>
            </a:br>
            <a:endParaRPr lang="nb-NO" sz="2400" dirty="0">
              <a:solidFill>
                <a:schemeClr val="accent1"/>
              </a:solidFill>
            </a:endParaRP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3134265"/>
            <a:ext cx="10515600" cy="2955386"/>
          </a:xfrm>
        </p:spPr>
        <p:txBody>
          <a:bodyPr>
            <a:normAutofit/>
          </a:bodyPr>
          <a:lstStyle/>
          <a:p>
            <a:r>
              <a:rPr lang="nb-NO" b="1" dirty="0"/>
              <a:t>Målgruppe: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Barn og unge i barnehage og skole</a:t>
            </a:r>
            <a:br>
              <a:rPr lang="nb-NO" dirty="0"/>
            </a:br>
            <a:r>
              <a:rPr lang="nb-NO" dirty="0"/>
              <a:t>Foreldre og foresatte</a:t>
            </a:r>
            <a:br>
              <a:rPr lang="nb-NO" dirty="0"/>
            </a:br>
            <a:r>
              <a:rPr lang="nb-NO" dirty="0"/>
              <a:t>Ansatte i skole og barnehage</a:t>
            </a:r>
            <a:br>
              <a:rPr lang="nb-NO" dirty="0"/>
            </a:br>
            <a:r>
              <a:rPr lang="nb-NO" dirty="0"/>
              <a:t>Skoleledere</a:t>
            </a:r>
            <a:br>
              <a:rPr lang="nb-NO" dirty="0"/>
            </a:br>
            <a:r>
              <a:rPr lang="nb-NO" dirty="0"/>
              <a:t>Skoleeier</a:t>
            </a:r>
            <a:br>
              <a:rPr lang="nb-NO" dirty="0"/>
            </a:br>
            <a:r>
              <a:rPr lang="nb-NO" dirty="0"/>
              <a:t> 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833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5291" y="1160837"/>
            <a:ext cx="4818040" cy="4929412"/>
          </a:xfrm>
          <a:prstGeom prst="rect">
            <a:avLst/>
          </a:prstGeom>
        </p:spPr>
      </p:pic>
      <p:sp>
        <p:nvSpPr>
          <p:cNvPr id="4" name="TekstSylinder 3"/>
          <p:cNvSpPr txBox="1"/>
          <p:nvPr/>
        </p:nvSpPr>
        <p:spPr>
          <a:xfrm flipH="1">
            <a:off x="3740714" y="546339"/>
            <a:ext cx="3927193" cy="375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e-NO" dirty="0" err="1" smtClean="0"/>
              <a:t>Arbeidsform-</a:t>
            </a:r>
            <a:r>
              <a:rPr lang="se-NO" dirty="0" smtClean="0"/>
              <a:t> </a:t>
            </a:r>
            <a:r>
              <a:rPr lang="se-NO" dirty="0" err="1" smtClean="0"/>
              <a:t>organisasjonlæring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2966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e-NO" dirty="0" err="1" smtClean="0"/>
              <a:t>Ansvarsfordeling</a:t>
            </a:r>
            <a:endParaRPr lang="nb-NO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0898524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2366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Kompetanseutvikling i grunnskolen </a:t>
            </a:r>
            <a:r>
              <a:rPr lang="nb-NO" b="1" dirty="0"/>
              <a:t>2018-2021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 smtClean="0"/>
              <a:t>innsatsområder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 smtClean="0"/>
              <a:t>Tiltak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nb-NO" dirty="0" smtClean="0"/>
              <a:t>Målgruppe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5904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275002"/>
          </a:xfrm>
        </p:spPr>
        <p:txBody>
          <a:bodyPr>
            <a:normAutofit/>
          </a:bodyPr>
          <a:lstStyle/>
          <a:p>
            <a:r>
              <a:rPr lang="nb-NO" sz="4000" b="1" dirty="0" smtClean="0"/>
              <a:t>Innsatsområder </a:t>
            </a:r>
            <a:r>
              <a:rPr lang="nb-NO" sz="4000" b="1" dirty="0"/>
              <a:t>for </a:t>
            </a:r>
            <a:r>
              <a:rPr lang="nb-NO" sz="4000" b="1" dirty="0" smtClean="0"/>
              <a:t>perioden</a:t>
            </a:r>
            <a:endParaRPr lang="nb-NO" sz="40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3686355"/>
            <a:ext cx="10515600" cy="2403295"/>
          </a:xfrm>
        </p:spPr>
        <p:txBody>
          <a:bodyPr/>
          <a:lstStyle/>
          <a:p>
            <a:pPr lvl="0"/>
            <a:r>
              <a:rPr lang="nb-NO" dirty="0" smtClean="0">
                <a:solidFill>
                  <a:schemeClr val="accent6"/>
                </a:solidFill>
              </a:rPr>
              <a:t>1. Elevenes </a:t>
            </a:r>
            <a:r>
              <a:rPr lang="nb-NO" dirty="0">
                <a:solidFill>
                  <a:schemeClr val="accent6"/>
                </a:solidFill>
              </a:rPr>
              <a:t>læringsmiljø</a:t>
            </a:r>
          </a:p>
          <a:p>
            <a:pPr lvl="0"/>
            <a:r>
              <a:rPr lang="nb-NO" dirty="0" smtClean="0">
                <a:solidFill>
                  <a:schemeClr val="accent6"/>
                </a:solidFill>
              </a:rPr>
              <a:t>2. Grunnleggende </a:t>
            </a:r>
            <a:r>
              <a:rPr lang="nb-NO" dirty="0">
                <a:solidFill>
                  <a:schemeClr val="accent6"/>
                </a:solidFill>
              </a:rPr>
              <a:t>ferdigheter og god faglig </a:t>
            </a:r>
            <a:r>
              <a:rPr lang="nb-NO" dirty="0" smtClean="0">
                <a:solidFill>
                  <a:schemeClr val="accent6"/>
                </a:solidFill>
              </a:rPr>
              <a:t>kompetanse</a:t>
            </a:r>
          </a:p>
          <a:p>
            <a:pPr lvl="0"/>
            <a:r>
              <a:rPr lang="nb-NO" dirty="0" smtClean="0">
                <a:solidFill>
                  <a:schemeClr val="accent6"/>
                </a:solidFill>
              </a:rPr>
              <a:t>3. Organisasjonsendring og ledelse</a:t>
            </a:r>
            <a:endParaRPr lang="nb-NO" dirty="0">
              <a:solidFill>
                <a:schemeClr val="accent6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98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518</Words>
  <Application>Microsoft Office PowerPoint</Application>
  <PresentationFormat>Widescreen</PresentationFormat>
  <Paragraphs>128</Paragraphs>
  <Slides>20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Leelawadee</vt:lpstr>
      <vt:lpstr>MOAMFJ+DepMyriadBold</vt:lpstr>
      <vt:lpstr>Times New Roman</vt:lpstr>
      <vt:lpstr>Wingdings</vt:lpstr>
      <vt:lpstr>Office-tema</vt:lpstr>
      <vt:lpstr>RSK MIDT-FINNMARK  RGO-gaska Finnmárku AOKY-keski Finnmark             </vt:lpstr>
      <vt:lpstr>Organisering  </vt:lpstr>
      <vt:lpstr>Formål</vt:lpstr>
      <vt:lpstr>Kompetanseutvikling- etterutdanning</vt:lpstr>
      <vt:lpstr>Hovedmål og målgruppe perioden 2018-2021:  RSK- Midt Finnmark vil øke kompetansen i skole og barnehage på alle nivå for å ivareta faglig og sosial vekst og utvikling. </vt:lpstr>
      <vt:lpstr>PowerPoint-presentasjon</vt:lpstr>
      <vt:lpstr>Ansvarsfordeling</vt:lpstr>
      <vt:lpstr>Kompetanseutvikling i grunnskolen 2018-2021</vt:lpstr>
      <vt:lpstr>Innsatsområder for perioden</vt:lpstr>
      <vt:lpstr>1. Elevenes læringsmiljø </vt:lpstr>
      <vt:lpstr>Helhetlig arbeid med digital kompetanse </vt:lpstr>
      <vt:lpstr>Vurdering for læring </vt:lpstr>
      <vt:lpstr>Klasseledelse </vt:lpstr>
      <vt:lpstr>Opplæringsloven §9A </vt:lpstr>
      <vt:lpstr>Tilpasset opplæring og spesialundervisning </vt:lpstr>
      <vt:lpstr>2. Grunnleggende ferdigheter og god faglig kompetanse</vt:lpstr>
      <vt:lpstr>PowerPoint-presentasjon</vt:lpstr>
      <vt:lpstr>PowerPoint-presentasjon</vt:lpstr>
      <vt:lpstr>PowerPoint-presentasjon</vt:lpstr>
      <vt:lpstr>PowerPoint-presentasjon</vt:lpstr>
    </vt:vector>
  </TitlesOfParts>
  <Company>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RSK MIDT-FINNMARK  RGO-gaska Finnmárku AOKY-keski Finnmark              Vedtatt i styremøte 19.-20.desember 2017</dc:title>
  <dc:creator>Ella Eira</dc:creator>
  <cp:lastModifiedBy>Ella Eira</cp:lastModifiedBy>
  <cp:revision>36</cp:revision>
  <dcterms:created xsi:type="dcterms:W3CDTF">2018-01-08T07:47:15Z</dcterms:created>
  <dcterms:modified xsi:type="dcterms:W3CDTF">2018-01-09T08:31:51Z</dcterms:modified>
</cp:coreProperties>
</file>