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303" r:id="rId3"/>
    <p:sldId id="273" r:id="rId4"/>
    <p:sldId id="299" r:id="rId5"/>
    <p:sldId id="270" r:id="rId6"/>
    <p:sldId id="300" r:id="rId7"/>
    <p:sldId id="301" r:id="rId8"/>
    <p:sldId id="302" r:id="rId9"/>
    <p:sldId id="295" r:id="rId10"/>
    <p:sldId id="298" r:id="rId11"/>
    <p:sldId id="296" r:id="rId12"/>
    <p:sldId id="297" r:id="rId13"/>
    <p:sldId id="274" r:id="rId14"/>
    <p:sldId id="287" r:id="rId15"/>
    <p:sldId id="275" r:id="rId16"/>
    <p:sldId id="276" r:id="rId17"/>
    <p:sldId id="286" r:id="rId18"/>
    <p:sldId id="279" r:id="rId19"/>
    <p:sldId id="280" r:id="rId20"/>
    <p:sldId id="281" r:id="rId21"/>
  </p:sldIdLst>
  <p:sldSz cx="9144000" cy="6858000" type="screen4x3"/>
  <p:notesSz cx="6669088"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h Jørgensen Kolvik" initials="EJK" lastIdx="1" clrIdx="0">
    <p:extLst>
      <p:ext uri="{19B8F6BF-5375-455C-9EA6-DF929625EA0E}">
        <p15:presenceInfo xmlns:p15="http://schemas.microsoft.com/office/powerpoint/2012/main" userId="S-1-5-21-4270190976-4228863527-2014660196-26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66C"/>
    <a:srgbClr val="AEF3FC"/>
    <a:srgbClr val="E7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F5030F04-A3E5-427A-8225-D0B08F2BCB52}" type="datetimeFigureOut">
              <a:rPr lang="nb-NO" smtClean="0"/>
              <a:t>17. apr 2018</a:t>
            </a:fld>
            <a:endParaRPr lang="nb-NO"/>
          </a:p>
        </p:txBody>
      </p:sp>
      <p:sp>
        <p:nvSpPr>
          <p:cNvPr id="4" name="Plassholder for lysbilde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74B0257-5D7F-4075-A80E-1BBF00486F50}" type="slidenum">
              <a:rPr lang="nb-NO" smtClean="0"/>
              <a:t>‹#›</a:t>
            </a:fld>
            <a:endParaRPr lang="nb-NO"/>
          </a:p>
        </p:txBody>
      </p:sp>
    </p:spTree>
    <p:extLst>
      <p:ext uri="{BB962C8B-B14F-4D97-AF65-F5344CB8AC3E}">
        <p14:creationId xmlns:p14="http://schemas.microsoft.com/office/powerpoint/2010/main" val="13107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74B0257-5D7F-4075-A80E-1BBF00486F50}" type="slidenum">
              <a:rPr lang="nb-NO" smtClean="0"/>
              <a:t>1</a:t>
            </a:fld>
            <a:endParaRPr lang="nb-NO"/>
          </a:p>
        </p:txBody>
      </p:sp>
    </p:spTree>
    <p:extLst>
      <p:ext uri="{BB962C8B-B14F-4D97-AF65-F5344CB8AC3E}">
        <p14:creationId xmlns:p14="http://schemas.microsoft.com/office/powerpoint/2010/main" val="397196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SPOT er en praktisk konferanse som skal inspirere, gi oversikt, øke kompetansen og være en plass for å dele erfaringer. Konferansen er for deg som bruker teknologi i opplæringen. Den er for lærere, barnehagelærere, PPT, skoleledere, fagpersoner ved universiteter, høgskoler og i helsesektor og for foreldre. </a:t>
            </a:r>
          </a:p>
        </p:txBody>
      </p:sp>
      <p:sp>
        <p:nvSpPr>
          <p:cNvPr id="4" name="Plassholder for lysbildenummer 3"/>
          <p:cNvSpPr>
            <a:spLocks noGrp="1"/>
          </p:cNvSpPr>
          <p:nvPr>
            <p:ph type="sldNum" sz="quarter" idx="10"/>
          </p:nvPr>
        </p:nvSpPr>
        <p:spPr/>
        <p:txBody>
          <a:bodyPr/>
          <a:lstStyle/>
          <a:p>
            <a:fld id="{374B0257-5D7F-4075-A80E-1BBF00486F50}" type="slidenum">
              <a:rPr lang="nb-NO" smtClean="0"/>
              <a:t>12</a:t>
            </a:fld>
            <a:endParaRPr lang="nb-NO"/>
          </a:p>
        </p:txBody>
      </p:sp>
    </p:spTree>
    <p:extLst>
      <p:ext uri="{BB962C8B-B14F-4D97-AF65-F5344CB8AC3E}">
        <p14:creationId xmlns:p14="http://schemas.microsoft.com/office/powerpoint/2010/main" val="287232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13</a:t>
            </a:fld>
            <a:endParaRPr lang="nb-NO"/>
          </a:p>
        </p:txBody>
      </p:sp>
    </p:spTree>
    <p:extLst>
      <p:ext uri="{BB962C8B-B14F-4D97-AF65-F5344CB8AC3E}">
        <p14:creationId xmlns:p14="http://schemas.microsoft.com/office/powerpoint/2010/main" val="263103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6138" y="1331913"/>
            <a:ext cx="4794250" cy="3597275"/>
          </a:xfrm>
        </p:spPr>
      </p:sp>
      <p:sp>
        <p:nvSpPr>
          <p:cNvPr id="3" name="Plassholder for notater 2"/>
          <p:cNvSpPr>
            <a:spLocks noGrp="1"/>
          </p:cNvSpPr>
          <p:nvPr>
            <p:ph type="body" idx="1"/>
          </p:nvPr>
        </p:nvSpPr>
        <p:spPr/>
        <p:txBody>
          <a:bodyPr/>
          <a:lstStyle/>
          <a:p>
            <a:r>
              <a:rPr lang="nn-NO" u="sng"/>
              <a:t>Sameloven</a:t>
            </a:r>
            <a:r>
              <a:rPr lang="nn-NO" u="none"/>
              <a:t> § 1-5 «Samisk og norsk er likeverdige språk»</a:t>
            </a:r>
          </a:p>
          <a:p>
            <a:endParaRPr lang="nb-NO" u="sng"/>
          </a:p>
          <a:p>
            <a:r>
              <a:rPr lang="nb-NO" u="sng"/>
              <a:t>Barnehageloven</a:t>
            </a:r>
            <a:r>
              <a:rPr lang="nb-NO"/>
              <a:t> omtaler det samiske i:</a:t>
            </a:r>
          </a:p>
          <a:p>
            <a:r>
              <a:rPr lang="nb-NO"/>
              <a:t>§ 2 barnehagen «skal ta hensyn til barnas alder, funksjonsnivå, kjønn, sosiale, etniske og kulturelle bakgrunn, herunder samiske barns språk og kultur.» </a:t>
            </a:r>
          </a:p>
          <a:p>
            <a:r>
              <a:rPr lang="nb-NO"/>
              <a:t>§ 8 kommunen «har ansvaret for at barnehagetilbudet til samiske barn i samiske distrikt bygger på samisk språk og kultur. I øvrige kommuner skal forholdene legges til rette for at samiske barn kan sikre og utvikle sitt språk og sin kultur.»</a:t>
            </a:r>
          </a:p>
          <a:p>
            <a:endParaRPr lang="nb-NO"/>
          </a:p>
          <a:p>
            <a:r>
              <a:rPr lang="nb-NO" u="sng"/>
              <a:t>Opplæringsloven</a:t>
            </a:r>
            <a:r>
              <a:rPr lang="nb-NO"/>
              <a:t> har et eget samisk kapittel (kap. 6 Samisk opplæring)</a:t>
            </a:r>
          </a:p>
          <a:p>
            <a:pPr marL="171450" indent="-171450">
              <a:buFont typeface="Arial" panose="020B0604020202020204" pitchFamily="34" charset="0"/>
              <a:buChar char="•"/>
            </a:pPr>
            <a:r>
              <a:rPr lang="nb-NO"/>
              <a:t>Definisjoner av: same, samisk (nordsamisk, lulesamisk</a:t>
            </a:r>
            <a:r>
              <a:rPr lang="nb-NO" baseline="0"/>
              <a:t> og sørsamisk)</a:t>
            </a:r>
            <a:r>
              <a:rPr lang="nb-NO"/>
              <a:t> og samiske distrikt</a:t>
            </a:r>
          </a:p>
          <a:p>
            <a:pPr marL="171450" indent="-171450">
              <a:buFont typeface="Arial" panose="020B0604020202020204" pitchFamily="34" charset="0"/>
              <a:buChar char="•"/>
            </a:pPr>
            <a:r>
              <a:rPr lang="nb-NO"/>
              <a:t>Samisk opplæring i grunnskolen</a:t>
            </a:r>
            <a:r>
              <a:rPr lang="nb-NO" baseline="0"/>
              <a:t> og i </a:t>
            </a:r>
            <a:r>
              <a:rPr lang="nb-NO"/>
              <a:t>videregående opplæring</a:t>
            </a:r>
          </a:p>
          <a:p>
            <a:pPr marL="171450" indent="-171450">
              <a:buFont typeface="Arial" panose="020B0604020202020204" pitchFamily="34" charset="0"/>
              <a:buChar char="•"/>
            </a:pPr>
            <a:r>
              <a:rPr lang="nb-NO"/>
              <a:t>Innholdet i opplæringen (samiske læreplaner og Sametinget)</a:t>
            </a:r>
          </a:p>
          <a:p>
            <a:pPr marL="171450" indent="-171450">
              <a:buFont typeface="Arial" panose="020B0604020202020204" pitchFamily="34" charset="0"/>
              <a:buChar char="•"/>
            </a:pPr>
            <a:r>
              <a:rPr lang="nb-NO"/>
              <a:t>§ 1-3 Tilpasset opplæring og tidlig innsats gjelder også samisk på lik linje med norsk og matematikk i 1. til 4. årstrinn</a:t>
            </a:r>
          </a:p>
          <a:p>
            <a:pPr marL="171450" indent="-171450">
              <a:buFont typeface="Arial" panose="020B0604020202020204" pitchFamily="34" charset="0"/>
              <a:buChar char="•"/>
            </a:pPr>
            <a:r>
              <a:rPr lang="nb-NO"/>
              <a:t>§ 2-6 Tegnspråkopplæring i grunnskolen (det er presisert i rundskriv at det er mulig med to førstespråk hos elev – samisk og tegnspråk)</a:t>
            </a:r>
          </a:p>
          <a:p>
            <a:pPr marL="171450" indent="-171450">
              <a:buFont typeface="Arial" panose="020B0604020202020204" pitchFamily="34" charset="0"/>
              <a:buChar char="•"/>
            </a:pPr>
            <a:r>
              <a:rPr lang="nb-NO"/>
              <a:t>§ 2-14 Punktskriftopplæring (det er utviklet samisk punktskrift)</a:t>
            </a:r>
          </a:p>
          <a:p>
            <a:endParaRPr lang="nb-NO"/>
          </a:p>
          <a:p>
            <a:r>
              <a:rPr lang="nb-NO"/>
              <a:t>Kunnskapsløftet samisk er forskrift der:</a:t>
            </a:r>
          </a:p>
          <a:p>
            <a:pPr marL="171450" indent="-171450">
              <a:buFont typeface="Arial" panose="020B0604020202020204" pitchFamily="34" charset="0"/>
              <a:buChar char="•"/>
            </a:pPr>
            <a:r>
              <a:rPr lang="nb-NO"/>
              <a:t>Det er utviklet egne læreplaner for Kunnskapsløftet - samisk. Disse planene er likeverdige og parallelle læreplaner for opplæring i samiske distrikt og for elever utenfor samiske distrikt som får samisk opplæring.</a:t>
            </a:r>
          </a:p>
          <a:p>
            <a:pPr marL="171450" indent="-171450">
              <a:buFont typeface="Arial" panose="020B0604020202020204" pitchFamily="34" charset="0"/>
              <a:buChar char="•"/>
            </a:pPr>
            <a:r>
              <a:rPr lang="nb-NO"/>
              <a:t>Samiske læreplaner: samisk som førstespråk, samisk som andrespråk, norsk for elever som har samisk som førstespråk, duodji, mat og helse, musikk, naturfag, samfunnsfag, og religion, livssyn og etikk</a:t>
            </a:r>
          </a:p>
          <a:p>
            <a:pPr marL="171450" indent="-171450">
              <a:buFont typeface="Arial" panose="020B0604020202020204" pitchFamily="34" charset="0"/>
              <a:buChar char="•"/>
            </a:pPr>
            <a:r>
              <a:rPr lang="nb-NO"/>
              <a:t>Norske læreplaner (oversatt): norsk, fordyping i norsk, engelsk, kroppsøving, matematikk, elevrådsarbeid, finsk som andrespråk og fremmedspråk</a:t>
            </a:r>
          </a:p>
          <a:p>
            <a:pPr marL="0" indent="0">
              <a:buFont typeface="Arial" panose="020B0604020202020204" pitchFamily="34" charset="0"/>
              <a:buNone/>
            </a:pPr>
            <a:endParaRPr lang="nb-NO"/>
          </a:p>
          <a:p>
            <a:pPr marL="171450" indent="-171450">
              <a:buFont typeface="Arial" panose="020B0604020202020204" pitchFamily="34" charset="0"/>
              <a:buChar char="•"/>
            </a:pPr>
            <a:r>
              <a:rPr lang="nb-NO"/>
              <a:t>Fagfornyelsen - utvikling av kjerneelementer (samisk representasjon i alle fag)</a:t>
            </a:r>
          </a:p>
          <a:p>
            <a:pPr marL="0" indent="0">
              <a:buFont typeface="Arial" panose="020B0604020202020204" pitchFamily="34" charset="0"/>
              <a:buNone/>
            </a:pPr>
            <a:endParaRPr lang="nb-NO"/>
          </a:p>
          <a:p>
            <a:pPr marL="0" indent="0">
              <a:buFont typeface="Arial" panose="020B0604020202020204" pitchFamily="34" charset="0"/>
              <a:buNone/>
            </a:pPr>
            <a:r>
              <a:rPr lang="nb-NO"/>
              <a:t>I "Veilederen Spesialundervisning« er det informasjon om handlingsrommet som kommunene har innen spesialundervisning. Dette berør blant annet PP-tjenestens kompetanse i forhold til samiskspråklige barn og unge, og innen samisk opplæring. Hvis ikke PP-tjenesten har denne kompetansen så må man hente inn utredninger fra andre tjenester</a:t>
            </a:r>
            <a:r>
              <a:rPr lang="nb-NO" baseline="0"/>
              <a:t> (jf. </a:t>
            </a:r>
            <a:r>
              <a:rPr lang="nb-NO"/>
              <a:t>kap 6.1 Utredning)</a:t>
            </a:r>
          </a:p>
          <a:p>
            <a:pPr marL="0" indent="0">
              <a:buFont typeface="Arial" panose="020B0604020202020204" pitchFamily="34" charset="0"/>
              <a:buNone/>
            </a:pPr>
            <a:endParaRPr lang="nb-NO"/>
          </a:p>
          <a:p>
            <a:pPr marL="0" indent="0">
              <a:buFont typeface="Arial" panose="020B0604020202020204" pitchFamily="34" charset="0"/>
              <a:buNone/>
            </a:pPr>
            <a:r>
              <a:rPr lang="nb-NO" u="sng"/>
              <a:t>Kartleggingsprøver</a:t>
            </a:r>
            <a:r>
              <a:rPr lang="nb-NO" u="sng" baseline="0"/>
              <a:t> i samisk:</a:t>
            </a:r>
            <a:endParaRPr lang="nb-NO" u="sng"/>
          </a:p>
          <a:p>
            <a:pPr marL="171450" indent="-171450">
              <a:buFont typeface="Arial" panose="020B0604020202020204" pitchFamily="34" charset="0"/>
              <a:buChar char="•"/>
            </a:pPr>
            <a:r>
              <a:rPr lang="nb-NO"/>
              <a:t>Kartleggingsprøvene i lesing på 1., 2. og 3. trinn måler ferdigheter som danner grunnlaget for god leseutvikling. Prøvene viser progresjonen i utviklingen av leseferdighet; fra språklig bevissthet, via bokstavkunnskap og ordlesing, til å lese ulike typer tekster med sammenheng og forståelse.</a:t>
            </a:r>
          </a:p>
          <a:p>
            <a:pPr marL="171450" indent="-171450">
              <a:buFont typeface="Arial" panose="020B0604020202020204" pitchFamily="34" charset="0"/>
              <a:buChar char="•"/>
            </a:pPr>
            <a:r>
              <a:rPr lang="nb-NO"/>
              <a:t>Det er mulig å gjennomføre prøvene i lesing på nordsamisk, lulesamisk og sørsamisk.</a:t>
            </a:r>
          </a:p>
          <a:p>
            <a:pPr marL="171450" indent="-171450">
              <a:buFont typeface="Arial" panose="020B0604020202020204" pitchFamily="34" charset="0"/>
              <a:buChar char="•"/>
            </a:pPr>
            <a:endParaRPr lang="nb-NO"/>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nb-NO" u="sng"/>
              <a:t>Kartleggingsprøver</a:t>
            </a:r>
            <a:r>
              <a:rPr lang="nb-NO" u="sng" baseline="0"/>
              <a:t> i matematikk på samisk:</a:t>
            </a:r>
            <a:endParaRPr lang="nb-NO" u="sng"/>
          </a:p>
          <a:p>
            <a:pPr marL="171450" indent="-171450">
              <a:buFont typeface="Arial" panose="020B0604020202020204" pitchFamily="34" charset="0"/>
              <a:buChar char="•"/>
            </a:pPr>
            <a:r>
              <a:rPr lang="nb-NO"/>
              <a:t>Kartleggingsprøvene i regning på 1., 2. og 3. trinn måler elevenes begrepsforståelse og regneferdigheter. Prøvene inneholder oppgaver innenfor fire temaer: tallrekka og tallinja, regneferdigheter, </a:t>
            </a:r>
            <a:r>
              <a:rPr lang="nb-NO" err="1"/>
              <a:t>telleferdigheter</a:t>
            </a:r>
            <a:r>
              <a:rPr lang="nb-NO"/>
              <a:t> og tallbegrep.</a:t>
            </a:r>
          </a:p>
          <a:p>
            <a:pPr marL="171450" indent="-171450">
              <a:buFont typeface="Arial" panose="020B0604020202020204" pitchFamily="34" charset="0"/>
              <a:buChar char="•"/>
            </a:pPr>
            <a:r>
              <a:rPr lang="nb-NO"/>
              <a:t>Det er mulig å gjennomføre prøvene i regning på nord- og sørsamisk.</a:t>
            </a:r>
          </a:p>
          <a:p>
            <a:pPr marL="0" indent="0">
              <a:buFont typeface="Arial" panose="020B0604020202020204" pitchFamily="34" charset="0"/>
              <a:buNone/>
            </a:pPr>
            <a:endParaRPr lang="nb-NO"/>
          </a:p>
          <a:p>
            <a:pPr marL="0" indent="0">
              <a:buFont typeface="Arial" panose="020B0604020202020204" pitchFamily="34" charset="0"/>
              <a:buNone/>
            </a:pPr>
            <a:r>
              <a:rPr lang="nb-NO" u="sng"/>
              <a:t>Nasjonale prøver i samisk lesing</a:t>
            </a:r>
            <a:r>
              <a:rPr lang="nb-NO"/>
              <a:t>:</a:t>
            </a:r>
          </a:p>
          <a:p>
            <a:pPr marL="171450" indent="-171450">
              <a:buFont typeface="Arial" panose="020B0604020202020204" pitchFamily="34" charset="0"/>
              <a:buChar char="•"/>
            </a:pPr>
            <a:r>
              <a:rPr lang="nb-NO"/>
              <a:t>Nasjonale prøver i lesing- samisk gjennomføres i Norge av elever med samisk som første språk i 5., 8. og 9. trinn</a:t>
            </a:r>
          </a:p>
          <a:p>
            <a:pPr marL="171450" indent="-171450">
              <a:buFont typeface="Arial" panose="020B0604020202020204" pitchFamily="34" charset="0"/>
              <a:buChar char="•"/>
            </a:pPr>
            <a:r>
              <a:rPr lang="nb-NO"/>
              <a:t>Analyseresultatene blir brukt i kurs om lesing som er tilpasset skolene  og resultatene i de ulike skolene</a:t>
            </a:r>
          </a:p>
          <a:p>
            <a:pPr marL="171450" indent="-171450">
              <a:buFont typeface="Arial" panose="020B0604020202020204" pitchFamily="34" charset="0"/>
              <a:buChar char="•"/>
            </a:pPr>
            <a:endParaRPr lang="nb-NO"/>
          </a:p>
          <a:p>
            <a:r>
              <a:rPr lang="nb-NO" u="sng"/>
              <a:t>Fagfornyelsen</a:t>
            </a:r>
            <a:r>
              <a:rPr lang="nb-NO"/>
              <a:t>:</a:t>
            </a:r>
          </a:p>
          <a:p>
            <a:pPr marL="171450" indent="-171450">
              <a:buFont typeface="Arial" panose="020B0604020202020204" pitchFamily="34" charset="0"/>
              <a:buChar char="•"/>
            </a:pPr>
            <a:r>
              <a:rPr lang="nb-NO"/>
              <a:t>Utvikling av kjerneelementer (samisk representasjon i alle fag)</a:t>
            </a:r>
          </a:p>
          <a:p>
            <a:endParaRPr lang="nb-NO"/>
          </a:p>
          <a:p>
            <a:endParaRPr lang="nb-NO"/>
          </a:p>
          <a:p>
            <a:endParaRPr lang="nb-NO"/>
          </a:p>
        </p:txBody>
      </p:sp>
    </p:spTree>
    <p:extLst>
      <p:ext uri="{BB962C8B-B14F-4D97-AF65-F5344CB8AC3E}">
        <p14:creationId xmlns:p14="http://schemas.microsoft.com/office/powerpoint/2010/main" val="341033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15</a:t>
            </a:fld>
            <a:endParaRPr lang="nb-NO"/>
          </a:p>
        </p:txBody>
      </p:sp>
    </p:spTree>
    <p:extLst>
      <p:ext uri="{BB962C8B-B14F-4D97-AF65-F5344CB8AC3E}">
        <p14:creationId xmlns:p14="http://schemas.microsoft.com/office/powerpoint/2010/main" val="408311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6138" y="1331913"/>
            <a:ext cx="4794250" cy="3597275"/>
          </a:xfrm>
        </p:spPr>
      </p:sp>
      <p:sp>
        <p:nvSpPr>
          <p:cNvPr id="3" name="Plassholder for notater 2"/>
          <p:cNvSpPr>
            <a:spLocks noGrp="1"/>
          </p:cNvSpPr>
          <p:nvPr>
            <p:ph type="body" idx="1"/>
          </p:nvPr>
        </p:nvSpPr>
        <p:spPr/>
        <p:txBody>
          <a:bodyPr/>
          <a:lstStyle/>
          <a:p>
            <a:pPr algn="l"/>
            <a:r>
              <a:rPr lang="nb-NO"/>
              <a:t>Arbeidet i kommunen ble formalisert gjennom en samarbeidsavtale, og omfatter både kommuneledelse, skole og barnehage. For å sikre en god forankring i kommunen ble det opprettet en styringsgruppe bestående av rådmann, kommunalleder for oppvekst og kultur, daglig leder PPT, prosjektleder fra </a:t>
            </a:r>
            <a:r>
              <a:rPr lang="nb-NO" err="1"/>
              <a:t>Statped</a:t>
            </a:r>
            <a:r>
              <a:rPr lang="nb-NO"/>
              <a:t> og rådgiver fra </a:t>
            </a:r>
            <a:r>
              <a:rPr lang="nb-NO" err="1"/>
              <a:t>Statped</a:t>
            </a:r>
            <a:r>
              <a:rPr lang="nb-NO"/>
              <a:t>/SEAD. I tillegg ble det opprettet en arbeidsgruppe med alle involverte i barnehage, skole, PPT og </a:t>
            </a:r>
            <a:r>
              <a:rPr lang="nb-NO" err="1"/>
              <a:t>Statped</a:t>
            </a:r>
            <a:r>
              <a:rPr lang="nb-NO"/>
              <a:t>. Denne gruppen fikk navnet «</a:t>
            </a:r>
            <a:r>
              <a:rPr lang="nb-NO" err="1"/>
              <a:t>Gullanváttut</a:t>
            </a:r>
            <a:r>
              <a:rPr lang="nb-NO"/>
              <a:t>» («Hørselsvansker» på norsk).</a:t>
            </a:r>
            <a:endParaRPr lang="en-US"/>
          </a:p>
          <a:p>
            <a:r>
              <a:rPr lang="nb-NO"/>
              <a:t>Endringsarbeidet ble gjennomført med samtidige </a:t>
            </a:r>
            <a:r>
              <a:rPr lang="nb-NO" err="1"/>
              <a:t>bottom</a:t>
            </a:r>
            <a:r>
              <a:rPr lang="nb-NO"/>
              <a:t>-up-prosesser og top-</a:t>
            </a:r>
            <a:r>
              <a:rPr lang="nb-NO" err="1"/>
              <a:t>down</a:t>
            </a:r>
            <a:r>
              <a:rPr lang="nb-NO"/>
              <a:t>-prosesser. Vår erfaring er at like samtidige doble prosesser blir mer helhetlige og effektive, gjennom at de fører til større og mer varige endringer en rene top-</a:t>
            </a:r>
            <a:r>
              <a:rPr lang="nb-NO" err="1"/>
              <a:t>down</a:t>
            </a:r>
            <a:r>
              <a:rPr lang="nb-NO"/>
              <a:t>-prosesser. </a:t>
            </a:r>
            <a:r>
              <a:rPr lang="nb-NO" err="1"/>
              <a:t>Bottom</a:t>
            </a:r>
            <a:r>
              <a:rPr lang="nb-NO"/>
              <a:t>-up prosesser styrker involvering, påvirkningsmuligheter, eierforhold, forståelse og motivasjon i PP-tjenesten, skolen, barnehager og foresatte. </a:t>
            </a:r>
            <a:r>
              <a:rPr lang="nb-NO" err="1"/>
              <a:t>Bottom-down</a:t>
            </a:r>
            <a:r>
              <a:rPr lang="nb-NO"/>
              <a:t> med styringsgruppe med kommunen er med å sikre involvering, prioritering og frigjøring av ressurser til arbeidet.</a:t>
            </a:r>
          </a:p>
          <a:p>
            <a:endParaRPr lang="nb-NO"/>
          </a:p>
          <a:p>
            <a:r>
              <a:rPr lang="nb-NO"/>
              <a:t> Arbeidet ble gjort hovedsakelig på barnehage- og skolenivå, med alle som jobbet med barna involvert. PPT var tett på, og foreldre deltok på egne møter og samlinger. Kommunen har satset mye på videreutdanning av sine lærere, og har pr i dag flere lærere med 30 </a:t>
            </a:r>
            <a:r>
              <a:rPr lang="nb-NO" err="1"/>
              <a:t>sp</a:t>
            </a:r>
            <a:r>
              <a:rPr lang="nb-NO"/>
              <a:t> eller mer i tegnspråk.</a:t>
            </a:r>
          </a:p>
          <a:p>
            <a:endParaRPr lang="nb-NO"/>
          </a:p>
          <a:p>
            <a:pPr algn="l"/>
            <a:r>
              <a:rPr lang="nb-NO"/>
              <a:t>Underveis i prosjektperioden har det kommet presisering fra Kunnskapsdepartementet om at elever kan ha både samisk og tegnspråk som førstespråk. Dette er en viktig rettighet for de elevene det gjelder, fordi de da ikke må velge bort et språk til fordel for et annet. Samtidig reiser det noen utfordringer i forhold til fag- og timefordeling, og skoler som har elever med opplæring i begge språk i tillegg til norsk må være svært bevisste hvordan de vekter det enkelte fag. Videre er det utfordringer i forhold til å se læreplanene i de tre språkene i sammenheng, læremidler som bidrar til gode læringsbetingelser for hørselshemmede barn i to/trespråklige samiske barnehager og skoler, samt kvalifiserte språkvitenskapelige tiltak som sikrer at samiske begreper får sine etablerte tegn. Uttrykket «trippel bimodal tospråklighet» har gjennom prosjektperioden blitt tatt i bruk for å beskrive hvordan disse barna må forholde seg til sin flerspråklighet. </a:t>
            </a:r>
          </a:p>
          <a:p>
            <a:pPr algn="l"/>
            <a:endParaRPr lang="nb-NO"/>
          </a:p>
          <a:p>
            <a:pPr algn="l"/>
            <a:r>
              <a:rPr lang="nb-NO"/>
              <a:t>Rådgiver fra SEAD med på alle møter, dette er helt essensielt for å kunne gi en god støtte i endringsarbeidet. Både språklig og kulturell forståelse må ligge i bunn for alt arbeid som gjøres på dette feltet, dersom man ønsker å lykkes.</a:t>
            </a:r>
          </a:p>
        </p:txBody>
      </p:sp>
    </p:spTree>
    <p:extLst>
      <p:ext uri="{BB962C8B-B14F-4D97-AF65-F5344CB8AC3E}">
        <p14:creationId xmlns:p14="http://schemas.microsoft.com/office/powerpoint/2010/main" val="14786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t>Gjenkjenning</a:t>
            </a:r>
            <a:r>
              <a:rPr lang="en-US"/>
              <a:t> </a:t>
            </a:r>
            <a:r>
              <a:rPr lang="en-US" err="1"/>
              <a:t>av</a:t>
            </a:r>
            <a:r>
              <a:rPr lang="en-US"/>
              <a:t> </a:t>
            </a:r>
            <a:r>
              <a:rPr lang="en-US" err="1"/>
              <a:t>enkeltord</a:t>
            </a:r>
            <a:r>
              <a:rPr lang="en-US"/>
              <a:t> ( 152 </a:t>
            </a:r>
            <a:r>
              <a:rPr lang="en-US" err="1"/>
              <a:t>substantiv</a:t>
            </a:r>
            <a:r>
              <a:rPr lang="en-US"/>
              <a:t> (</a:t>
            </a:r>
            <a:r>
              <a:rPr lang="en-US" err="1"/>
              <a:t>nominativ</a:t>
            </a:r>
            <a:r>
              <a:rPr lang="en-US"/>
              <a:t>) </a:t>
            </a:r>
            <a:r>
              <a:rPr lang="en-US" err="1"/>
              <a:t>som</a:t>
            </a:r>
            <a:r>
              <a:rPr lang="en-US"/>
              <a:t> lar </a:t>
            </a:r>
            <a:r>
              <a:rPr lang="en-US" err="1"/>
              <a:t>seg</a:t>
            </a:r>
            <a:r>
              <a:rPr lang="en-US"/>
              <a:t> </a:t>
            </a:r>
            <a:r>
              <a:rPr lang="en-US" err="1"/>
              <a:t>illustrere</a:t>
            </a:r>
            <a:r>
              <a:rPr lang="en-US"/>
              <a:t>).</a:t>
            </a:r>
          </a:p>
          <a:p>
            <a:endParaRPr lang="en-US">
              <a:solidFill>
                <a:srgbClr val="FFFFFF"/>
              </a:solidFill>
            </a:endParaRPr>
          </a:p>
          <a:p>
            <a:endParaRPr lang="en-US">
              <a:solidFill>
                <a:srgbClr val="FFFFFF"/>
              </a:solidFill>
            </a:endParaRPr>
          </a:p>
          <a:p>
            <a:r>
              <a:rPr lang="en-US" b="1" err="1"/>
              <a:t>Ordsortering</a:t>
            </a:r>
            <a:r>
              <a:rPr lang="en-US" b="1"/>
              <a:t>:</a:t>
            </a:r>
            <a:r>
              <a:rPr lang="en-US"/>
              <a:t> </a:t>
            </a:r>
            <a:r>
              <a:rPr lang="en-US" err="1"/>
              <a:t>Målet</a:t>
            </a:r>
            <a:r>
              <a:rPr lang="en-US"/>
              <a:t> </a:t>
            </a:r>
            <a:r>
              <a:rPr lang="en-US" err="1"/>
              <a:t>er</a:t>
            </a:r>
            <a:r>
              <a:rPr lang="en-US"/>
              <a:t> å </a:t>
            </a:r>
            <a:r>
              <a:rPr lang="en-US" err="1"/>
              <a:t>gjenkjenne</a:t>
            </a:r>
            <a:r>
              <a:rPr lang="en-US"/>
              <a:t> </a:t>
            </a:r>
            <a:r>
              <a:rPr lang="en-US" err="1"/>
              <a:t>ords</a:t>
            </a:r>
            <a:r>
              <a:rPr lang="en-US"/>
              <a:t> </a:t>
            </a:r>
            <a:r>
              <a:rPr lang="en-US" err="1"/>
              <a:t>lydpakker</a:t>
            </a:r>
            <a:r>
              <a:rPr lang="en-US"/>
              <a:t> </a:t>
            </a:r>
            <a:r>
              <a:rPr lang="en-US" err="1"/>
              <a:t>og</a:t>
            </a:r>
            <a:r>
              <a:rPr lang="en-US"/>
              <a:t> </a:t>
            </a:r>
            <a:r>
              <a:rPr lang="en-US" err="1"/>
              <a:t>kople</a:t>
            </a:r>
            <a:r>
              <a:rPr lang="en-US"/>
              <a:t> </a:t>
            </a:r>
            <a:r>
              <a:rPr lang="en-US" err="1"/>
              <a:t>mening</a:t>
            </a:r>
            <a:r>
              <a:rPr lang="en-US"/>
              <a:t> </a:t>
            </a:r>
            <a:r>
              <a:rPr lang="en-US" err="1"/>
              <a:t>til</a:t>
            </a:r>
            <a:r>
              <a:rPr lang="en-US"/>
              <a:t> </a:t>
            </a:r>
            <a:r>
              <a:rPr lang="en-US" err="1"/>
              <a:t>dem</a:t>
            </a:r>
            <a:r>
              <a:rPr lang="en-US"/>
              <a:t> </a:t>
            </a:r>
            <a:r>
              <a:rPr lang="en-US" err="1"/>
              <a:t>vha</a:t>
            </a:r>
            <a:r>
              <a:rPr lang="en-US"/>
              <a:t> et </a:t>
            </a:r>
            <a:r>
              <a:rPr lang="en-US" err="1"/>
              <a:t>bilde</a:t>
            </a:r>
            <a:r>
              <a:rPr lang="en-US"/>
              <a:t>.</a:t>
            </a:r>
          </a:p>
          <a:p>
            <a:endParaRPr lang="en-US">
              <a:solidFill>
                <a:srgbClr val="FFFFFF"/>
              </a:solidFill>
            </a:endParaRPr>
          </a:p>
          <a:p>
            <a:r>
              <a:rPr lang="en-US" b="1"/>
              <a:t>Memory</a:t>
            </a:r>
            <a:r>
              <a:rPr lang="en-US"/>
              <a:t>: </a:t>
            </a:r>
            <a:r>
              <a:rPr lang="en-US" err="1"/>
              <a:t>Målet</a:t>
            </a:r>
            <a:r>
              <a:rPr lang="en-US"/>
              <a:t> </a:t>
            </a:r>
            <a:r>
              <a:rPr lang="en-US" err="1"/>
              <a:t>er</a:t>
            </a:r>
            <a:r>
              <a:rPr lang="en-US"/>
              <a:t> å </a:t>
            </a:r>
            <a:r>
              <a:rPr lang="en-US" err="1"/>
              <a:t>få</a:t>
            </a:r>
            <a:r>
              <a:rPr lang="en-US"/>
              <a:t> mange </a:t>
            </a:r>
            <a:r>
              <a:rPr lang="en-US" err="1"/>
              <a:t>repetisjoner</a:t>
            </a:r>
            <a:r>
              <a:rPr lang="en-US"/>
              <a:t> </a:t>
            </a:r>
            <a:r>
              <a:rPr lang="en-US" err="1"/>
              <a:t>av</a:t>
            </a:r>
            <a:r>
              <a:rPr lang="en-US"/>
              <a:t> de </a:t>
            </a:r>
            <a:r>
              <a:rPr lang="en-US" err="1"/>
              <a:t>ordparene</a:t>
            </a:r>
            <a:r>
              <a:rPr lang="en-US"/>
              <a:t> </a:t>
            </a:r>
            <a:r>
              <a:rPr lang="en-US" err="1"/>
              <a:t>som</a:t>
            </a:r>
            <a:r>
              <a:rPr lang="en-US"/>
              <a:t> </a:t>
            </a:r>
            <a:r>
              <a:rPr lang="en-US" err="1"/>
              <a:t>har</a:t>
            </a:r>
            <a:r>
              <a:rPr lang="en-US"/>
              <a:t> </a:t>
            </a:r>
            <a:r>
              <a:rPr lang="en-US" err="1"/>
              <a:t>vært</a:t>
            </a:r>
            <a:r>
              <a:rPr lang="en-US"/>
              <a:t> </a:t>
            </a:r>
            <a:r>
              <a:rPr lang="en-US" err="1"/>
              <a:t>presentert</a:t>
            </a:r>
            <a:r>
              <a:rPr lang="en-US"/>
              <a:t> </a:t>
            </a:r>
            <a:r>
              <a:rPr lang="en-US" err="1"/>
              <a:t>tidligere</a:t>
            </a:r>
            <a:r>
              <a:rPr lang="en-US"/>
              <a:t> I </a:t>
            </a:r>
            <a:r>
              <a:rPr lang="en-US" err="1"/>
              <a:t>programmet</a:t>
            </a:r>
            <a:r>
              <a:rPr lang="en-US"/>
              <a:t> </a:t>
            </a:r>
            <a:r>
              <a:rPr lang="en-US" err="1"/>
              <a:t>og</a:t>
            </a:r>
            <a:r>
              <a:rPr lang="en-US"/>
              <a:t> </a:t>
            </a:r>
            <a:r>
              <a:rPr lang="en-US" err="1"/>
              <a:t>gjennom</a:t>
            </a:r>
            <a:r>
              <a:rPr lang="en-US"/>
              <a:t> </a:t>
            </a:r>
            <a:r>
              <a:rPr lang="en-US" err="1"/>
              <a:t>det</a:t>
            </a:r>
            <a:r>
              <a:rPr lang="en-US"/>
              <a:t> </a:t>
            </a:r>
            <a:r>
              <a:rPr lang="en-US" err="1"/>
              <a:t>styrke</a:t>
            </a:r>
            <a:r>
              <a:rPr lang="en-US"/>
              <a:t> </a:t>
            </a:r>
            <a:r>
              <a:rPr lang="en-US" err="1"/>
              <a:t>hukommelsen</a:t>
            </a:r>
            <a:r>
              <a:rPr lang="en-US"/>
              <a:t> </a:t>
            </a:r>
            <a:r>
              <a:rPr lang="en-US" err="1"/>
              <a:t>av</a:t>
            </a:r>
            <a:r>
              <a:rPr lang="en-US"/>
              <a:t> </a:t>
            </a:r>
            <a:r>
              <a:rPr lang="en-US" err="1"/>
              <a:t>ordene</a:t>
            </a:r>
            <a:r>
              <a:rPr lang="en-US"/>
              <a:t>.</a:t>
            </a:r>
          </a:p>
          <a:p>
            <a:endParaRPr lang="en-US">
              <a:solidFill>
                <a:srgbClr val="FFFFFF"/>
              </a:solidFill>
            </a:endParaRPr>
          </a:p>
          <a:p>
            <a:r>
              <a:rPr lang="en-US" b="1" err="1"/>
              <a:t>Tema</a:t>
            </a:r>
            <a:r>
              <a:rPr lang="en-US"/>
              <a:t>: </a:t>
            </a:r>
            <a:r>
              <a:rPr lang="en-US" err="1"/>
              <a:t>Målet</a:t>
            </a:r>
            <a:r>
              <a:rPr lang="en-US"/>
              <a:t> </a:t>
            </a:r>
            <a:r>
              <a:rPr lang="en-US" err="1"/>
              <a:t>er</a:t>
            </a:r>
            <a:r>
              <a:rPr lang="en-US"/>
              <a:t> å </a:t>
            </a:r>
            <a:r>
              <a:rPr lang="en-US" err="1"/>
              <a:t>gjenkjenne</a:t>
            </a:r>
            <a:r>
              <a:rPr lang="en-US"/>
              <a:t> </a:t>
            </a:r>
            <a:r>
              <a:rPr lang="en-US" err="1"/>
              <a:t>ord</a:t>
            </a:r>
            <a:r>
              <a:rPr lang="en-US"/>
              <a:t> </a:t>
            </a:r>
            <a:r>
              <a:rPr lang="en-US" err="1"/>
              <a:t>som</a:t>
            </a:r>
            <a:r>
              <a:rPr lang="en-US"/>
              <a:t> </a:t>
            </a:r>
            <a:r>
              <a:rPr lang="en-US" err="1"/>
              <a:t>tidligere</a:t>
            </a:r>
            <a:r>
              <a:rPr lang="en-US"/>
              <a:t> </a:t>
            </a:r>
            <a:r>
              <a:rPr lang="en-US" err="1"/>
              <a:t>er</a:t>
            </a:r>
            <a:r>
              <a:rPr lang="en-US"/>
              <a:t> </a:t>
            </a:r>
            <a:r>
              <a:rPr lang="en-US" err="1"/>
              <a:t>presentert</a:t>
            </a:r>
            <a:r>
              <a:rPr lang="en-US"/>
              <a:t> </a:t>
            </a:r>
            <a:r>
              <a:rPr lang="en-US" err="1"/>
              <a:t>i</a:t>
            </a:r>
            <a:r>
              <a:rPr lang="en-US"/>
              <a:t> </a:t>
            </a:r>
            <a:r>
              <a:rPr lang="en-US" err="1"/>
              <a:t>korte</a:t>
            </a:r>
            <a:r>
              <a:rPr lang="en-US"/>
              <a:t> </a:t>
            </a:r>
            <a:r>
              <a:rPr lang="en-US" err="1"/>
              <a:t>setninger</a:t>
            </a:r>
            <a:r>
              <a:rPr lang="en-US"/>
              <a:t>. </a:t>
            </a:r>
            <a:r>
              <a:rPr lang="en-US" err="1"/>
              <a:t>Knytte</a:t>
            </a:r>
            <a:r>
              <a:rPr lang="en-US"/>
              <a:t> </a:t>
            </a:r>
            <a:r>
              <a:rPr lang="en-US" err="1"/>
              <a:t>ord</a:t>
            </a:r>
            <a:r>
              <a:rPr lang="en-US"/>
              <a:t> </a:t>
            </a:r>
            <a:r>
              <a:rPr lang="en-US" err="1"/>
              <a:t>sammen</a:t>
            </a:r>
            <a:r>
              <a:rPr lang="en-US"/>
              <a:t> I </a:t>
            </a:r>
            <a:r>
              <a:rPr lang="en-US" err="1"/>
              <a:t>tema</a:t>
            </a:r>
            <a:r>
              <a:rPr lang="en-US"/>
              <a:t>.</a:t>
            </a:r>
          </a:p>
          <a:p>
            <a:endParaRPr lang="en-US">
              <a:solidFill>
                <a:srgbClr val="FFFFFF"/>
              </a:solidFill>
            </a:endParaRPr>
          </a:p>
          <a:p>
            <a:r>
              <a:rPr lang="en-US" b="1"/>
              <a:t>Huske </a:t>
            </a:r>
            <a:r>
              <a:rPr lang="en-US" b="1" err="1"/>
              <a:t>ordene</a:t>
            </a:r>
            <a:r>
              <a:rPr lang="en-US"/>
              <a:t>: </a:t>
            </a:r>
            <a:r>
              <a:rPr lang="en-US" err="1"/>
              <a:t>Målet</a:t>
            </a:r>
            <a:r>
              <a:rPr lang="en-US"/>
              <a:t> </a:t>
            </a:r>
            <a:r>
              <a:rPr lang="en-US" err="1"/>
              <a:t>er</a:t>
            </a:r>
            <a:r>
              <a:rPr lang="en-US"/>
              <a:t> å </a:t>
            </a:r>
            <a:r>
              <a:rPr lang="en-US" err="1"/>
              <a:t>huske</a:t>
            </a:r>
            <a:r>
              <a:rPr lang="en-US"/>
              <a:t> </a:t>
            </a:r>
            <a:r>
              <a:rPr lang="en-US" err="1"/>
              <a:t>flere</a:t>
            </a:r>
            <a:r>
              <a:rPr lang="en-US"/>
              <a:t> </a:t>
            </a:r>
            <a:r>
              <a:rPr lang="en-US" err="1"/>
              <a:t>ord</a:t>
            </a:r>
            <a:r>
              <a:rPr lang="en-US"/>
              <a:t> </a:t>
            </a:r>
            <a:r>
              <a:rPr lang="en-US" err="1"/>
              <a:t>i</a:t>
            </a:r>
            <a:r>
              <a:rPr lang="en-US"/>
              <a:t> </a:t>
            </a:r>
            <a:r>
              <a:rPr lang="en-US" err="1"/>
              <a:t>rett</a:t>
            </a:r>
            <a:r>
              <a:rPr lang="en-US"/>
              <a:t> </a:t>
            </a:r>
            <a:r>
              <a:rPr lang="en-US" err="1"/>
              <a:t>rekkefølge</a:t>
            </a:r>
            <a:r>
              <a:rPr lang="en-US"/>
              <a:t>.</a:t>
            </a:r>
          </a:p>
          <a:p>
            <a:endParaRPr lang="nb-NO">
              <a:cs typeface="Calibri"/>
            </a:endParaRPr>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17</a:t>
            </a:fld>
            <a:endParaRPr lang="nb-NO"/>
          </a:p>
        </p:txBody>
      </p:sp>
    </p:spTree>
    <p:extLst>
      <p:ext uri="{BB962C8B-B14F-4D97-AF65-F5344CB8AC3E}">
        <p14:creationId xmlns:p14="http://schemas.microsoft.com/office/powerpoint/2010/main" val="261797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SEAD har utviklet en rekke samiskspråklige læremidler og kartleggingsmateriell på nordsamisk, lulesamisk og sørsamisk</a:t>
            </a:r>
          </a:p>
          <a:p>
            <a:endParaRPr lang="nb-NO"/>
          </a:p>
          <a:p>
            <a:r>
              <a:rPr lang="nb-NO"/>
              <a:t>SAMETINGET er med på å finansiere læringsressursprosjektene. Dekker eksterne prosjektkostnader; som produksjon av materiellet, eksterne prosjektmedarbeidere (kompetanseheving sentral), reiser med mer.</a:t>
            </a:r>
          </a:p>
          <a:p>
            <a:r>
              <a:rPr lang="nb-NO"/>
              <a:t>Prioritering av prosjekter skjer etter innmeldt behov fra barnehager/skoler og etter Sametingets handlingsplan (læringsressurser)</a:t>
            </a:r>
          </a:p>
          <a:p>
            <a:endParaRPr lang="nn-NO"/>
          </a:p>
          <a:p>
            <a:r>
              <a:rPr lang="nb-NO"/>
              <a:t>Man kan dele læringsressursene i to grupper:</a:t>
            </a:r>
          </a:p>
          <a:p>
            <a:endParaRPr lang="nb-NO"/>
          </a:p>
          <a:p>
            <a:r>
              <a:rPr lang="nb-NO" u="sng"/>
              <a:t>Didaktisk materiell </a:t>
            </a:r>
            <a:r>
              <a:rPr lang="nb-NO"/>
              <a:t>(indirekte støtte) som håndbøker, veiledningsmateriell og læringsstøttede informasjon med mer som gir bedre opplæring for barn og unge på alle </a:t>
            </a:r>
            <a:r>
              <a:rPr lang="nb-NO" err="1"/>
              <a:t>Statpeds</a:t>
            </a:r>
            <a:r>
              <a:rPr lang="nb-NO"/>
              <a:t> fagområder.</a:t>
            </a:r>
          </a:p>
          <a:p>
            <a:endParaRPr lang="nb-NO"/>
          </a:p>
          <a:p>
            <a:r>
              <a:rPr lang="nb-NO" u="sng"/>
              <a:t>Pedagogisk materiell</a:t>
            </a:r>
            <a:r>
              <a:rPr lang="nb-NO" u="none"/>
              <a:t> </a:t>
            </a:r>
            <a:r>
              <a:rPr lang="nb-NO"/>
              <a:t>(direkte støtte)</a:t>
            </a:r>
          </a:p>
          <a:p>
            <a:pPr marL="171450" indent="-171450">
              <a:buFont typeface="Arial" panose="020B0604020202020204" pitchFamily="34" charset="0"/>
              <a:buChar char="•"/>
            </a:pPr>
            <a:r>
              <a:rPr lang="nb-NO"/>
              <a:t>Trykte og digitale læremidler for elever med særskilte behov (alle fagområder)</a:t>
            </a:r>
          </a:p>
          <a:p>
            <a:pPr marL="171450" indent="-171450">
              <a:buFont typeface="Arial" panose="020B0604020202020204" pitchFamily="34" charset="0"/>
              <a:buChar char="•"/>
            </a:pPr>
            <a:r>
              <a:rPr lang="nb-NO"/>
              <a:t>Kartleggingsmateriell og </a:t>
            </a:r>
            <a:r>
              <a:rPr lang="nb-NO" err="1"/>
              <a:t>screeningsmateriell</a:t>
            </a:r>
            <a:endParaRPr lang="nb-NO"/>
          </a:p>
          <a:p>
            <a:pPr marL="171450" indent="-171450">
              <a:buFont typeface="Arial" panose="020B0604020202020204" pitchFamily="34" charset="0"/>
              <a:buChar char="•"/>
            </a:pPr>
            <a:r>
              <a:rPr lang="nb-NO"/>
              <a:t>Stimulerings- og </a:t>
            </a:r>
            <a:r>
              <a:rPr lang="nb-NO" err="1"/>
              <a:t>læringsstøttende</a:t>
            </a:r>
            <a:r>
              <a:rPr lang="nb-NO"/>
              <a:t> materiell</a:t>
            </a:r>
          </a:p>
          <a:p>
            <a:pPr marL="171450" indent="-171450">
              <a:buFont typeface="Arial" panose="020B0604020202020204" pitchFamily="34" charset="0"/>
              <a:buChar char="•"/>
            </a:pPr>
            <a:r>
              <a:rPr lang="nb-NO"/>
              <a:t>Alternativ- og supplerende kommunikasjon</a:t>
            </a:r>
          </a:p>
          <a:p>
            <a:pPr marL="171450" indent="-171450">
              <a:buFont typeface="Arial" panose="020B0604020202020204" pitchFamily="34" charset="0"/>
              <a:buChar char="•"/>
            </a:pPr>
            <a:r>
              <a:rPr lang="nb-NO"/>
              <a:t>Matematikkvansker </a:t>
            </a:r>
          </a:p>
          <a:p>
            <a:pPr marL="171450" indent="-171450">
              <a:buFont typeface="Arial" panose="020B0604020202020204" pitchFamily="34" charset="0"/>
              <a:buChar char="•"/>
            </a:pPr>
            <a:r>
              <a:rPr lang="nb-NO"/>
              <a:t>Applikasjoner – læremidler på «nye» plattformer</a:t>
            </a:r>
          </a:p>
          <a:p>
            <a:endParaRPr lang="nn-NO"/>
          </a:p>
          <a:p>
            <a:r>
              <a:rPr lang="nn-NO" err="1"/>
              <a:t>Innen</a:t>
            </a:r>
            <a:r>
              <a:rPr lang="nn-NO"/>
              <a:t> nordsamisk</a:t>
            </a:r>
            <a:r>
              <a:rPr lang="nn-NO" baseline="0"/>
              <a:t> har vi:</a:t>
            </a:r>
            <a:endParaRPr lang="nn-NO"/>
          </a:p>
          <a:p>
            <a:pPr marL="171450" indent="-171450">
              <a:buFont typeface="Arial" panose="020B0604020202020204" pitchFamily="34" charset="0"/>
              <a:buChar char="•"/>
            </a:pPr>
            <a:r>
              <a:rPr lang="nn-NO"/>
              <a:t>Språk: kartlegging, </a:t>
            </a:r>
            <a:r>
              <a:rPr lang="nn-NO" err="1"/>
              <a:t>tester</a:t>
            </a:r>
            <a:r>
              <a:rPr lang="nn-NO"/>
              <a:t>, observasjon og handbøker/</a:t>
            </a:r>
            <a:r>
              <a:rPr lang="nn-NO" err="1"/>
              <a:t>veiledninger</a:t>
            </a:r>
            <a:endParaRPr lang="nn-NO"/>
          </a:p>
          <a:p>
            <a:pPr marL="171450" indent="-171450">
              <a:buFont typeface="Arial" panose="020B0604020202020204" pitchFamily="34" charset="0"/>
              <a:buChar char="•"/>
            </a:pPr>
            <a:r>
              <a:rPr lang="nn-NO"/>
              <a:t>Matematikk: kartlegging og </a:t>
            </a:r>
            <a:r>
              <a:rPr lang="nn-NO" err="1"/>
              <a:t>tester</a:t>
            </a:r>
            <a:endParaRPr lang="nn-NO"/>
          </a:p>
          <a:p>
            <a:pPr marL="171450" indent="-171450">
              <a:buFont typeface="Arial" panose="020B0604020202020204" pitchFamily="34" charset="0"/>
              <a:buChar char="•"/>
            </a:pPr>
            <a:r>
              <a:rPr lang="nn-NO"/>
              <a:t>Digitale </a:t>
            </a:r>
            <a:r>
              <a:rPr lang="nn-NO" err="1"/>
              <a:t>læringsressurser</a:t>
            </a:r>
            <a:endParaRPr lang="nn-NO"/>
          </a:p>
          <a:p>
            <a:pPr marL="171450" indent="-171450">
              <a:buFont typeface="Arial" panose="020B0604020202020204" pitchFamily="34" charset="0"/>
              <a:buChar char="•"/>
            </a:pPr>
            <a:r>
              <a:rPr lang="nn-NO" err="1"/>
              <a:t>Lettleste</a:t>
            </a:r>
            <a:r>
              <a:rPr lang="nn-NO"/>
              <a:t> bøker og ADL</a:t>
            </a:r>
          </a:p>
          <a:p>
            <a:pPr marL="171450" indent="-171450">
              <a:buFont typeface="Arial" panose="020B0604020202020204" pitchFamily="34" charset="0"/>
              <a:buChar char="•"/>
            </a:pPr>
            <a:r>
              <a:rPr lang="nn-NO"/>
              <a:t>Andre </a:t>
            </a:r>
            <a:r>
              <a:rPr lang="nn-NO" err="1"/>
              <a:t>læringsressurser</a:t>
            </a:r>
            <a:endParaRPr lang="nn-NO"/>
          </a:p>
          <a:p>
            <a:endParaRPr lang="nn-NO"/>
          </a:p>
          <a:p>
            <a:pPr>
              <a:defRPr/>
            </a:pPr>
            <a:r>
              <a:rPr lang="nn-NO" err="1"/>
              <a:t>Innen</a:t>
            </a:r>
            <a:r>
              <a:rPr lang="nn-NO"/>
              <a:t> lulesamisk</a:t>
            </a:r>
            <a:r>
              <a:rPr lang="nn-NO" baseline="0"/>
              <a:t> og s</a:t>
            </a:r>
            <a:r>
              <a:rPr lang="nn-NO"/>
              <a:t>ørsamisk: </a:t>
            </a:r>
          </a:p>
          <a:p>
            <a:pPr marL="171450" indent="-171450">
              <a:buFont typeface="Arial" panose="020B0604020202020204" pitchFamily="34" charset="0"/>
              <a:buChar char="•"/>
            </a:pPr>
            <a:r>
              <a:rPr lang="nn-NO"/>
              <a:t>Språk Kartlegging/test/observasjon/handbøker</a:t>
            </a:r>
          </a:p>
          <a:p>
            <a:pPr marL="171450" indent="-171450">
              <a:buFont typeface="Arial" panose="020B0604020202020204" pitchFamily="34" charset="0"/>
              <a:buChar char="•"/>
            </a:pPr>
            <a:r>
              <a:rPr lang="nn-NO"/>
              <a:t>Matematikk</a:t>
            </a:r>
          </a:p>
          <a:p>
            <a:pPr marL="171450" indent="-171450">
              <a:buFont typeface="Arial" panose="020B0604020202020204" pitchFamily="34" charset="0"/>
              <a:buChar char="•"/>
            </a:pPr>
            <a:r>
              <a:rPr lang="nn-NO" err="1"/>
              <a:t>Lettleste</a:t>
            </a:r>
            <a:r>
              <a:rPr lang="nn-NO"/>
              <a:t> bøker og ADL                         </a:t>
            </a:r>
          </a:p>
          <a:p>
            <a:endParaRPr lang="nb-NO"/>
          </a:p>
          <a:p>
            <a:r>
              <a:rPr lang="nb-NO"/>
              <a:t>Det er gjennomført</a:t>
            </a:r>
            <a:r>
              <a:rPr lang="nb-NO" baseline="0"/>
              <a:t> og under utarbeidelse en del større </a:t>
            </a:r>
            <a:r>
              <a:rPr lang="nb-NO"/>
              <a:t>prosjekter med standardiseringer og fagutvikling:</a:t>
            </a:r>
          </a:p>
          <a:p>
            <a:pPr marL="171450" indent="-171450">
              <a:buFont typeface="Arial" panose="020B0604020202020204" pitchFamily="34" charset="0"/>
              <a:buChar char="•"/>
            </a:pPr>
            <a:r>
              <a:rPr lang="nb-NO"/>
              <a:t>Gjennomført:</a:t>
            </a:r>
            <a:r>
              <a:rPr lang="nb-NO" baseline="0"/>
              <a:t> </a:t>
            </a:r>
            <a:r>
              <a:rPr lang="nb-NO"/>
              <a:t>Språk 6-16 er tilpasset nordsamisk som «</a:t>
            </a:r>
            <a:r>
              <a:rPr lang="nb-NO" err="1"/>
              <a:t>Giella</a:t>
            </a:r>
            <a:r>
              <a:rPr lang="nb-NO"/>
              <a:t> 6-16» og er </a:t>
            </a:r>
            <a:r>
              <a:rPr lang="nb-NO" err="1"/>
              <a:t>standarisert</a:t>
            </a:r>
            <a:r>
              <a:rPr lang="nb-NO" baseline="0"/>
              <a:t> på </a:t>
            </a:r>
            <a:r>
              <a:rPr lang="nb-NO" baseline="0" err="1"/>
              <a:t>ca</a:t>
            </a:r>
            <a:r>
              <a:rPr lang="nb-NO" baseline="0"/>
              <a:t> 600 elever</a:t>
            </a:r>
            <a:r>
              <a:rPr lang="nb-NO"/>
              <a:t>. </a:t>
            </a:r>
          </a:p>
          <a:p>
            <a:pPr marL="171450" indent="-171450">
              <a:buFont typeface="Arial" panose="020B0604020202020204" pitchFamily="34" charset="0"/>
              <a:buChar char="•"/>
            </a:pPr>
            <a:r>
              <a:rPr lang="nb-NO"/>
              <a:t>Gjennomført: SIM (</a:t>
            </a:r>
            <a:r>
              <a:rPr lang="nb-NO" err="1"/>
              <a:t>Sámegiel</a:t>
            </a:r>
            <a:r>
              <a:rPr lang="nb-NO"/>
              <a:t> </a:t>
            </a:r>
            <a:r>
              <a:rPr lang="nb-NO" err="1"/>
              <a:t>impressiiva</a:t>
            </a:r>
            <a:r>
              <a:rPr lang="nb-NO"/>
              <a:t> </a:t>
            </a:r>
            <a:r>
              <a:rPr lang="nb-NO" err="1"/>
              <a:t>morfologalaš</a:t>
            </a:r>
            <a:r>
              <a:rPr lang="nb-NO"/>
              <a:t> </a:t>
            </a:r>
            <a:r>
              <a:rPr lang="nb-NO" err="1"/>
              <a:t>teasta</a:t>
            </a:r>
            <a:r>
              <a:rPr lang="nb-NO"/>
              <a:t>) er standardisert på nordsamiske barn ( 2 – 6 åringer).</a:t>
            </a:r>
          </a:p>
          <a:p>
            <a:pPr marL="171450" indent="-171450">
              <a:buFont typeface="Arial" panose="020B0604020202020204" pitchFamily="34" charset="0"/>
              <a:buChar char="•"/>
            </a:pPr>
            <a:r>
              <a:rPr lang="nb-NO" baseline="0"/>
              <a:t>Vi jobber med: Logos på nordsamisk som standardiseres på mange hundre elever, og ferdigstilles i 2018</a:t>
            </a:r>
          </a:p>
          <a:p>
            <a:pPr marL="171450" indent="-171450">
              <a:buFont typeface="Arial" panose="020B0604020202020204" pitchFamily="34" charset="0"/>
              <a:buChar char="•"/>
            </a:pPr>
            <a:r>
              <a:rPr lang="nb-NO" baseline="0"/>
              <a:t>Det er bare mulig å standardisere på nordsamisk elever på grunn av at det er for få sørsamisk og </a:t>
            </a:r>
            <a:r>
              <a:rPr lang="nb-NO" baseline="0" err="1"/>
              <a:t>lulesamiske</a:t>
            </a:r>
            <a:r>
              <a:rPr lang="nb-NO" baseline="0"/>
              <a:t> talende elever</a:t>
            </a:r>
          </a:p>
          <a:p>
            <a:endParaRPr lang="nb-NO"/>
          </a:p>
        </p:txBody>
      </p:sp>
    </p:spTree>
    <p:extLst>
      <p:ext uri="{BB962C8B-B14F-4D97-AF65-F5344CB8AC3E}">
        <p14:creationId xmlns:p14="http://schemas.microsoft.com/office/powerpoint/2010/main" val="341775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LOGOS </a:t>
            </a:r>
            <a:r>
              <a:rPr lang="nb-NO">
                <a:latin typeface="Calibri"/>
              </a:rPr>
              <a:t>NORDSAMISK</a:t>
            </a:r>
            <a:endParaRPr lang="nb-NO"/>
          </a:p>
          <a:p>
            <a:pPr algn="l"/>
            <a:r>
              <a:rPr lang="nb-NO"/>
              <a:t>Digital lese- og skrivekartlegging når barnet ikke utvikler seg i lesing og skriving som forventet. Ferdigstilles i 2018.</a:t>
            </a:r>
          </a:p>
          <a:p>
            <a:pPr algn="l"/>
            <a:endParaRPr lang="nb-NO"/>
          </a:p>
          <a:p>
            <a:r>
              <a:rPr lang="nb-NO"/>
              <a:t>FONEMTEST</a:t>
            </a:r>
          </a:p>
          <a:p>
            <a:pPr algn="l"/>
            <a:r>
              <a:rPr lang="nb-NO"/>
              <a:t>Verktøy for å analysere barnets språk og språklyder. Det utvikles på lulesamisk og sørsamisk. Nordsamisk har vi utviklet tidligere. Ferdigstilles til sommeren 2018.</a:t>
            </a:r>
          </a:p>
          <a:p>
            <a:pPr algn="l"/>
            <a:endParaRPr lang="nb-NO"/>
          </a:p>
          <a:p>
            <a:pPr algn="l"/>
            <a:r>
              <a:rPr lang="nb-NO"/>
              <a:t>MATEMATIKK APP</a:t>
            </a:r>
          </a:p>
          <a:p>
            <a:pPr algn="l"/>
            <a:r>
              <a:rPr lang="nb-NO"/>
              <a:t>Addisjon, subtraksjon, multiplikasjon og divisjon på begynnerstadiet. Prosjektet er påbegynt.</a:t>
            </a:r>
          </a:p>
          <a:p>
            <a:pPr algn="l"/>
            <a:endParaRPr lang="nb-NO"/>
          </a:p>
          <a:p>
            <a:pPr algn="l"/>
            <a:r>
              <a:rPr lang="nb-NO"/>
              <a:t>SAMISKE DUKKER - nordsamiske dukker, lulesamisk dukker og sørsamiske dukker</a:t>
            </a:r>
          </a:p>
          <a:p>
            <a:pPr algn="l"/>
            <a:r>
              <a:rPr lang="nb-NO"/>
              <a:t>Dukker med moduler: alfabetlyder, kroppsdeler og sanger. Prosjektet er påbegynt høsten 2017 og ferdigstilles høsten 2018.</a:t>
            </a:r>
          </a:p>
          <a:p>
            <a:pPr algn="l"/>
            <a:endParaRPr lang="nb-NO"/>
          </a:p>
          <a:p>
            <a:pPr algn="l"/>
            <a:r>
              <a:rPr lang="nb-NO"/>
              <a:t>GULDAL LALE </a:t>
            </a:r>
          </a:p>
          <a:p>
            <a:pPr algn="l"/>
            <a:r>
              <a:rPr lang="nb-NO"/>
              <a:t>Lyttetreningsapp for å utvikle lytteferdigheter. Til støtte i lytte- og </a:t>
            </a:r>
            <a:r>
              <a:rPr lang="nb-NO" err="1"/>
              <a:t>talespråksutvikling</a:t>
            </a:r>
            <a:r>
              <a:rPr lang="nb-NO"/>
              <a:t> for barn med hørselsvansker. Dette er et samarbeid mellom to avdelinger i </a:t>
            </a:r>
            <a:r>
              <a:rPr lang="nb-NO" err="1"/>
              <a:t>Statped</a:t>
            </a:r>
            <a:r>
              <a:rPr lang="nb-NO"/>
              <a:t> nord - hørsel og SEAD. Den skal </a:t>
            </a:r>
            <a:r>
              <a:rPr lang="nb-NO" err="1"/>
              <a:t>sansynligvis</a:t>
            </a:r>
            <a:r>
              <a:rPr lang="nb-NO"/>
              <a:t> tilpasses norsk</a:t>
            </a:r>
          </a:p>
          <a:p>
            <a:pPr algn="l"/>
            <a:endParaRPr lang="nb-NO"/>
          </a:p>
          <a:p>
            <a:pPr algn="l"/>
            <a:r>
              <a:rPr lang="nb-NO"/>
              <a:t>TEGNORDBOK APP</a:t>
            </a:r>
          </a:p>
          <a:p>
            <a:pPr algn="l"/>
            <a:r>
              <a:rPr lang="nb-NO"/>
              <a:t>Tegnordbok med i overkant av 1000 tegn, inklusiv utvalg av samiske kulturspesifikke tegn. Ordene blir vist med tegn på video sammen med samisk skrift</a:t>
            </a:r>
          </a:p>
          <a:p>
            <a:pPr algn="l"/>
            <a:r>
              <a:rPr lang="nb-NO"/>
              <a:t>og har søkefunksjon (bygges på norsk tegnspråk siden det ikke finnes samisk tegnspråk</a:t>
            </a:r>
          </a:p>
          <a:p>
            <a:pPr algn="l"/>
            <a:endParaRPr lang="nb-NO"/>
          </a:p>
          <a:p>
            <a:pPr algn="l"/>
            <a:r>
              <a:rPr lang="nb-NO"/>
              <a:t>AFASI APP</a:t>
            </a:r>
          </a:p>
          <a:p>
            <a:pPr algn="l"/>
            <a:r>
              <a:rPr lang="nb-NO"/>
              <a:t>Hjelpe personer med ordleting, og øve strategier for ordmobilisering. 100 bilder med mange skriftlige hint - også her suppleres med samiske kulturspesifikke tegn.</a:t>
            </a:r>
          </a:p>
        </p:txBody>
      </p:sp>
    </p:spTree>
    <p:extLst>
      <p:ext uri="{BB962C8B-B14F-4D97-AF65-F5344CB8AC3E}">
        <p14:creationId xmlns:p14="http://schemas.microsoft.com/office/powerpoint/2010/main" val="231344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6138" y="1331913"/>
            <a:ext cx="4794250" cy="3597275"/>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1437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4</a:t>
            </a:fld>
            <a:endParaRPr lang="nb-NO"/>
          </a:p>
        </p:txBody>
      </p:sp>
    </p:spTree>
    <p:extLst>
      <p:ext uri="{BB962C8B-B14F-4D97-AF65-F5344CB8AC3E}">
        <p14:creationId xmlns:p14="http://schemas.microsoft.com/office/powerpoint/2010/main" val="274122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Inkludering lønner seg</a:t>
            </a:r>
          </a:p>
          <a:p>
            <a:pPr marL="171450" indent="-171450">
              <a:buFont typeface="Arial" panose="020B0604020202020204" pitchFamily="34" charset="0"/>
              <a:buChar char="•"/>
            </a:pPr>
            <a:r>
              <a:rPr lang="nb-NO"/>
              <a:t>Alle skal få høre til et fellesskap</a:t>
            </a:r>
          </a:p>
          <a:p>
            <a:pPr marL="171450" indent="-171450">
              <a:buFont typeface="Arial" panose="020B0604020202020204" pitchFamily="34" charset="0"/>
              <a:buChar char="•"/>
            </a:pPr>
            <a:r>
              <a:rPr lang="nb-NO"/>
              <a:t>Tilhørighet gir vekst og utvikling</a:t>
            </a:r>
          </a:p>
          <a:p>
            <a:pPr marL="171450" indent="-171450">
              <a:buFont typeface="Arial" panose="020B0604020202020204" pitchFamily="34" charset="0"/>
              <a:buChar char="•"/>
            </a:pPr>
            <a:r>
              <a:rPr lang="nb-NO"/>
              <a:t>Flest mulig skal få ta aktivt del i </a:t>
            </a:r>
            <a:r>
              <a:rPr lang="nb-NO" err="1"/>
              <a:t>arbeids-og</a:t>
            </a:r>
            <a:r>
              <a:rPr lang="nb-NO"/>
              <a:t> samfunnsliv</a:t>
            </a:r>
          </a:p>
          <a:p>
            <a:pPr marL="171450" indent="-171450">
              <a:buFont typeface="Arial" panose="020B0604020202020204" pitchFamily="34" charset="0"/>
              <a:buChar char="•"/>
            </a:pPr>
            <a:r>
              <a:rPr lang="nb-NO"/>
              <a:t>Mangfold gjør læringsmiljøet  rikere</a:t>
            </a:r>
          </a:p>
          <a:p>
            <a:endParaRPr lang="nb-NO"/>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5</a:t>
            </a:fld>
            <a:endParaRPr lang="nb-NO"/>
          </a:p>
        </p:txBody>
      </p:sp>
    </p:spTree>
    <p:extLst>
      <p:ext uri="{BB962C8B-B14F-4D97-AF65-F5344CB8AC3E}">
        <p14:creationId xmlns:p14="http://schemas.microsoft.com/office/powerpoint/2010/main" val="1166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Inkludering lønner seg</a:t>
            </a:r>
          </a:p>
          <a:p>
            <a:pPr marL="171450" indent="-171450">
              <a:buFont typeface="Arial" panose="020B0604020202020204" pitchFamily="34" charset="0"/>
              <a:buChar char="•"/>
            </a:pPr>
            <a:r>
              <a:rPr lang="nb-NO"/>
              <a:t>Alle skal få høre til et fellesskap</a:t>
            </a:r>
          </a:p>
          <a:p>
            <a:pPr marL="171450" indent="-171450">
              <a:buFont typeface="Arial" panose="020B0604020202020204" pitchFamily="34" charset="0"/>
              <a:buChar char="•"/>
            </a:pPr>
            <a:r>
              <a:rPr lang="nb-NO"/>
              <a:t>Tilhørighet gir vekst og utvikling</a:t>
            </a:r>
          </a:p>
          <a:p>
            <a:pPr marL="171450" indent="-171450">
              <a:buFont typeface="Arial" panose="020B0604020202020204" pitchFamily="34" charset="0"/>
              <a:buChar char="•"/>
            </a:pPr>
            <a:r>
              <a:rPr lang="nb-NO"/>
              <a:t>Flest mulig skal få ta aktivt del i </a:t>
            </a:r>
            <a:r>
              <a:rPr lang="nb-NO" err="1"/>
              <a:t>arbeids-og</a:t>
            </a:r>
            <a:r>
              <a:rPr lang="nb-NO"/>
              <a:t> samfunnsliv</a:t>
            </a:r>
          </a:p>
          <a:p>
            <a:pPr marL="171450" indent="-171450">
              <a:buFont typeface="Arial" panose="020B0604020202020204" pitchFamily="34" charset="0"/>
              <a:buChar char="•"/>
            </a:pPr>
            <a:r>
              <a:rPr lang="nb-NO"/>
              <a:t>Mangfold gjør læringsmiljøet  rikere</a:t>
            </a:r>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Tidlig innsats som handler om å gi hjelp så tidlig som mulig i et barns liv, enten vanskene oppstår i førskolealder eller senere i livet.</a:t>
            </a:r>
          </a:p>
          <a:p>
            <a:endParaRPr lang="nb-NO"/>
          </a:p>
          <a:p>
            <a:r>
              <a:rPr lang="nb-NO"/>
              <a:t>Ved å gå tidlig inn kan vi hindre at:</a:t>
            </a:r>
          </a:p>
          <a:p>
            <a:endParaRPr lang="nb-NO"/>
          </a:p>
          <a:p>
            <a:pPr marL="171450" indent="-171450">
              <a:buFont typeface="Arial" panose="020B0604020202020204" pitchFamily="34" charset="0"/>
              <a:buChar char="•"/>
            </a:pPr>
            <a:r>
              <a:rPr lang="nb-NO"/>
              <a:t>vanskene blir unødvendig stor </a:t>
            </a:r>
          </a:p>
          <a:p>
            <a:pPr marL="171450" indent="-171450">
              <a:buFont typeface="Arial" panose="020B0604020202020204" pitchFamily="34" charset="0"/>
              <a:buChar char="•"/>
            </a:pPr>
            <a:r>
              <a:rPr lang="nb-NO"/>
              <a:t>det oppstår tilleggsvansker</a:t>
            </a:r>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6</a:t>
            </a:fld>
            <a:endParaRPr lang="nb-NO"/>
          </a:p>
        </p:txBody>
      </p:sp>
    </p:spTree>
    <p:extLst>
      <p:ext uri="{BB962C8B-B14F-4D97-AF65-F5344CB8AC3E}">
        <p14:creationId xmlns:p14="http://schemas.microsoft.com/office/powerpoint/2010/main" val="126827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Tidlig innsats som handler om å gi hjelp så tidlig som mulig i et barns liv, enten vanskene oppstår i førskolealder eller senere i livet.</a:t>
            </a:r>
          </a:p>
          <a:p>
            <a:endParaRPr lang="nb-NO"/>
          </a:p>
          <a:p>
            <a:r>
              <a:rPr lang="nb-NO"/>
              <a:t>Ved å gå tidlig inn kan vi hindre at:</a:t>
            </a:r>
          </a:p>
          <a:p>
            <a:endParaRPr lang="nb-NO"/>
          </a:p>
          <a:p>
            <a:pPr marL="171450" indent="-171450">
              <a:buFont typeface="Arial" panose="020B0604020202020204" pitchFamily="34" charset="0"/>
              <a:buChar char="•"/>
            </a:pPr>
            <a:r>
              <a:rPr lang="nb-NO"/>
              <a:t>vanskene blir unødvendig stor </a:t>
            </a:r>
          </a:p>
          <a:p>
            <a:pPr marL="171450" indent="-171450">
              <a:buFont typeface="Arial" panose="020B0604020202020204" pitchFamily="34" charset="0"/>
              <a:buChar char="•"/>
            </a:pPr>
            <a:r>
              <a:rPr lang="nb-NO"/>
              <a:t>det oppstår tilleggsvansker</a:t>
            </a:r>
          </a:p>
        </p:txBody>
      </p:sp>
      <p:sp>
        <p:nvSpPr>
          <p:cNvPr id="4" name="Plassholder for lysbildenummer 3"/>
          <p:cNvSpPr>
            <a:spLocks noGrp="1"/>
          </p:cNvSpPr>
          <p:nvPr>
            <p:ph type="sldNum" sz="quarter" idx="10"/>
          </p:nvPr>
        </p:nvSpPr>
        <p:spPr/>
        <p:txBody>
          <a:bodyPr/>
          <a:lstStyle/>
          <a:p>
            <a:pPr lvl="0"/>
            <a:fld id="{22B588D8-58C2-42C1-AE41-478792034DE9}" type="slidenum">
              <a:rPr lang="nb-NO" smtClean="0"/>
              <a:t>7</a:t>
            </a:fld>
            <a:endParaRPr lang="nb-NO"/>
          </a:p>
        </p:txBody>
      </p:sp>
    </p:spTree>
    <p:extLst>
      <p:ext uri="{BB962C8B-B14F-4D97-AF65-F5344CB8AC3E}">
        <p14:creationId xmlns:p14="http://schemas.microsoft.com/office/powerpoint/2010/main" val="199641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74B0257-5D7F-4075-A80E-1BBF00486F50}" type="slidenum">
              <a:rPr lang="nb-NO" smtClean="0"/>
              <a:t>8</a:t>
            </a:fld>
            <a:endParaRPr lang="nb-NO"/>
          </a:p>
        </p:txBody>
      </p:sp>
    </p:spTree>
    <p:extLst>
      <p:ext uri="{BB962C8B-B14F-4D97-AF65-F5344CB8AC3E}">
        <p14:creationId xmlns:p14="http://schemas.microsoft.com/office/powerpoint/2010/main" val="230080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74B0257-5D7F-4075-A80E-1BBF00486F50}" type="slidenum">
              <a:rPr lang="nb-NO" smtClean="0"/>
              <a:t>9</a:t>
            </a:fld>
            <a:endParaRPr lang="nb-NO"/>
          </a:p>
        </p:txBody>
      </p:sp>
    </p:spTree>
    <p:extLst>
      <p:ext uri="{BB962C8B-B14F-4D97-AF65-F5344CB8AC3E}">
        <p14:creationId xmlns:p14="http://schemas.microsoft.com/office/powerpoint/2010/main" val="206595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74B0257-5D7F-4075-A80E-1BBF00486F50}" type="slidenum">
              <a:rPr lang="nb-NO" smtClean="0"/>
              <a:t>10</a:t>
            </a:fld>
            <a:endParaRPr lang="nb-NO"/>
          </a:p>
        </p:txBody>
      </p:sp>
    </p:spTree>
    <p:extLst>
      <p:ext uri="{BB962C8B-B14F-4D97-AF65-F5344CB8AC3E}">
        <p14:creationId xmlns:p14="http://schemas.microsoft.com/office/powerpoint/2010/main" val="117842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SPOT er en praktisk konferanse som skal inspirere, gi oversikt, øke kompetansen og være en plass for å dele erfaringer. Konferansen er for deg som bruker teknologi i opplæringen. Den er for lærere, barnehagelærere, PPT, skoleledere, fagpersoner ved universiteter, høgskoler og i helsesektor og for foreldre. </a:t>
            </a:r>
          </a:p>
        </p:txBody>
      </p:sp>
      <p:sp>
        <p:nvSpPr>
          <p:cNvPr id="4" name="Plassholder for lysbildenummer 3"/>
          <p:cNvSpPr>
            <a:spLocks noGrp="1"/>
          </p:cNvSpPr>
          <p:nvPr>
            <p:ph type="sldNum" sz="quarter" idx="10"/>
          </p:nvPr>
        </p:nvSpPr>
        <p:spPr/>
        <p:txBody>
          <a:bodyPr/>
          <a:lstStyle/>
          <a:p>
            <a:fld id="{374B0257-5D7F-4075-A80E-1BBF00486F50}" type="slidenum">
              <a:rPr lang="nb-NO" smtClean="0"/>
              <a:t>11</a:t>
            </a:fld>
            <a:endParaRPr lang="nb-NO"/>
          </a:p>
        </p:txBody>
      </p:sp>
    </p:spTree>
    <p:extLst>
      <p:ext uri="{BB962C8B-B14F-4D97-AF65-F5344CB8AC3E}">
        <p14:creationId xmlns:p14="http://schemas.microsoft.com/office/powerpoint/2010/main" val="1589018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8" name="Rektangel 7"/>
          <p:cNvSpPr/>
          <p:nvPr userDrawn="1"/>
        </p:nvSpPr>
        <p:spPr>
          <a:xfrm>
            <a:off x="252000" y="1414800"/>
            <a:ext cx="8640000" cy="5198400"/>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240" y="4690868"/>
            <a:ext cx="3730760" cy="2167132"/>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039116" cy="1115570"/>
          </a:xfrm>
          <a:prstGeom prst="rect">
            <a:avLst/>
          </a:prstGeom>
        </p:spPr>
      </p:pic>
      <p:sp>
        <p:nvSpPr>
          <p:cNvPr id="2" name="Title 1"/>
          <p:cNvSpPr>
            <a:spLocks noGrp="1"/>
          </p:cNvSpPr>
          <p:nvPr>
            <p:ph type="ctrTitle"/>
          </p:nvPr>
        </p:nvSpPr>
        <p:spPr>
          <a:xfrm>
            <a:off x="685800" y="2579418"/>
            <a:ext cx="7772400" cy="794519"/>
          </a:xfrm>
        </p:spPr>
        <p:txBody>
          <a:bodyPr anchor="b">
            <a:noAutofit/>
          </a:bodyPr>
          <a:lstStyle>
            <a:lvl1pPr>
              <a:defRPr sz="3600"/>
            </a:lvl1pPr>
          </a:lstStyle>
          <a:p>
            <a:r>
              <a:rPr lang="nb-NO"/>
              <a:t>Klikk for å redigere tittelstil</a:t>
            </a:r>
          </a:p>
        </p:txBody>
      </p:sp>
      <p:sp>
        <p:nvSpPr>
          <p:cNvPr id="3" name="Subtitle 2"/>
          <p:cNvSpPr>
            <a:spLocks noGrp="1"/>
          </p:cNvSpPr>
          <p:nvPr>
            <p:ph type="subTitle" idx="1"/>
          </p:nvPr>
        </p:nvSpPr>
        <p:spPr>
          <a:xfrm>
            <a:off x="685800" y="3501008"/>
            <a:ext cx="7772400" cy="478904"/>
          </a:xfrm>
        </p:spPr>
        <p:txBody>
          <a:bodyPr>
            <a:no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cxnSp>
        <p:nvCxnSpPr>
          <p:cNvPr id="13" name="Rett linje 12"/>
          <p:cNvCxnSpPr/>
          <p:nvPr userDrawn="1"/>
        </p:nvCxnSpPr>
        <p:spPr>
          <a:xfrm>
            <a:off x="251520" y="1202400"/>
            <a:ext cx="864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265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sp>
        <p:nvSpPr>
          <p:cNvPr id="135" name="Shape 135"/>
          <p:cNvSpPr>
            <a:spLocks noGrp="1"/>
          </p:cNvSpPr>
          <p:nvPr>
            <p:ph type="sldNum" sz="quarter" idx="2"/>
          </p:nvPr>
        </p:nvSpPr>
        <p:spPr>
          <a:xfrm>
            <a:off x="4480125" y="6509742"/>
            <a:ext cx="163387" cy="274638"/>
          </a:xfrm>
          <a:prstGeom prst="rect">
            <a:avLst/>
          </a:prstGeom>
        </p:spPr>
        <p:txBody>
          <a:bodyPr lIns="35718" tIns="35718" rIns="35718" bIns="35718"/>
          <a:lstStyle>
            <a:lvl1pPr algn="ctr" defTabSz="410765">
              <a:defRPr>
                <a:solidFill>
                  <a:srgbClr val="FFFFFF"/>
                </a:solidFill>
                <a:latin typeface="Avenir Light"/>
                <a:ea typeface="Avenir Light"/>
                <a:cs typeface="Avenir Light"/>
                <a:sym typeface="Avenir Light"/>
              </a:defRPr>
            </a:lvl1pPr>
          </a:lstStyle>
          <a:p>
            <a:fld id="{86CB4B4D-7CA3-9044-876B-883B54F8677D}" type="slidenum">
              <a:t>‹#›</a:t>
            </a:fld>
            <a:endParaRPr/>
          </a:p>
        </p:txBody>
      </p:sp>
    </p:spTree>
    <p:extLst>
      <p:ext uri="{BB962C8B-B14F-4D97-AF65-F5344CB8AC3E}">
        <p14:creationId xmlns:p14="http://schemas.microsoft.com/office/powerpoint/2010/main" val="16799774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 bil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252000" y="585527"/>
            <a:ext cx="8640000" cy="467209"/>
          </a:xfrm>
        </p:spPr>
        <p:txBody>
          <a:bodyPr/>
          <a:lstStyle/>
          <a:p>
            <a:r>
              <a:rPr lang="nb-NO"/>
              <a:t>Klikk for å redigere tittelstil</a:t>
            </a:r>
          </a:p>
        </p:txBody>
      </p:sp>
      <p:sp>
        <p:nvSpPr>
          <p:cNvPr id="6" name="Plassholder for bilde 5"/>
          <p:cNvSpPr>
            <a:spLocks noGrp="1"/>
          </p:cNvSpPr>
          <p:nvPr>
            <p:ph type="pic" sz="quarter" idx="10" hasCustomPrompt="1"/>
          </p:nvPr>
        </p:nvSpPr>
        <p:spPr>
          <a:xfrm>
            <a:off x="252000" y="1414800"/>
            <a:ext cx="8640000" cy="5198400"/>
          </a:xfrm>
          <a:solidFill>
            <a:schemeClr val="bg1">
              <a:lumMod val="50000"/>
            </a:schemeClr>
          </a:solidFill>
        </p:spPr>
        <p:txBody>
          <a:bodyPr tIns="2160000"/>
          <a:lstStyle>
            <a:lvl1pPr marL="0" indent="0" algn="ctr">
              <a:buNone/>
              <a:defRPr baseline="0"/>
            </a:lvl1pPr>
          </a:lstStyle>
          <a:p>
            <a:r>
              <a:rPr lang="en-US"/>
              <a:t>Sett inn </a:t>
            </a:r>
            <a:r>
              <a:rPr lang="en-US" err="1"/>
              <a:t>bilde</a:t>
            </a:r>
            <a:endParaRPr lang="nb-NO"/>
          </a:p>
        </p:txBody>
      </p:sp>
      <p:sp>
        <p:nvSpPr>
          <p:cNvPr id="12" name="Plassholder for tekst 11"/>
          <p:cNvSpPr>
            <a:spLocks noGrp="1"/>
          </p:cNvSpPr>
          <p:nvPr>
            <p:ph type="body" sz="quarter" idx="11" hasCustomPrompt="1"/>
          </p:nvPr>
        </p:nvSpPr>
        <p:spPr>
          <a:xfrm>
            <a:off x="540000" y="6058800"/>
            <a:ext cx="1375200" cy="316800"/>
          </a:xfrm>
          <a:blipFill>
            <a:blip r:embed="rId3"/>
            <a:stretch>
              <a:fillRect/>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423954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F8C147-E5C9-4E5A-BFDA-02BE385E1D0E}" type="slidenum">
              <a:rPr lang="nb-NO" smtClean="0"/>
              <a:t>‹#›</a:t>
            </a:fld>
            <a:endParaRPr lang="nb-NO"/>
          </a:p>
        </p:txBody>
      </p:sp>
    </p:spTree>
    <p:extLst>
      <p:ext uri="{BB962C8B-B14F-4D97-AF65-F5344CB8AC3E}">
        <p14:creationId xmlns:p14="http://schemas.microsoft.com/office/powerpoint/2010/main" val="92452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F8C147-E5C9-4E5A-BFDA-02BE385E1D0E}" type="slidenum">
              <a:rPr lang="nb-NO" smtClean="0"/>
              <a:t>‹#›</a:t>
            </a:fld>
            <a:endParaRPr lang="nb-NO"/>
          </a:p>
        </p:txBody>
      </p:sp>
      <p:sp>
        <p:nvSpPr>
          <p:cNvPr id="7" name="Plassholder for bilde 5"/>
          <p:cNvSpPr>
            <a:spLocks noGrp="1"/>
          </p:cNvSpPr>
          <p:nvPr>
            <p:ph type="pic" sz="quarter" idx="13" hasCustomPrompt="1"/>
          </p:nvPr>
        </p:nvSpPr>
        <p:spPr>
          <a:xfrm>
            <a:off x="252000" y="1368000"/>
            <a:ext cx="8640000" cy="4777200"/>
          </a:xfrm>
          <a:solidFill>
            <a:schemeClr val="bg1">
              <a:lumMod val="50000"/>
            </a:schemeClr>
          </a:solidFill>
        </p:spPr>
        <p:txBody>
          <a:bodyPr tIns="1890000"/>
          <a:lstStyle>
            <a:lvl1pPr marL="0" indent="0" algn="ctr">
              <a:buNone/>
              <a:defRPr baseline="0"/>
            </a:lvl1pPr>
          </a:lstStyle>
          <a:p>
            <a:r>
              <a:rPr lang="en-US"/>
              <a:t>Sett inn </a:t>
            </a:r>
            <a:r>
              <a:rPr lang="en-US" err="1"/>
              <a:t>bilde</a:t>
            </a:r>
            <a:endParaRPr lang="nb-NO"/>
          </a:p>
        </p:txBody>
      </p:sp>
    </p:spTree>
    <p:extLst>
      <p:ext uri="{BB962C8B-B14F-4D97-AF65-F5344CB8AC3E}">
        <p14:creationId xmlns:p14="http://schemas.microsoft.com/office/powerpoint/2010/main" val="134065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og ett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a:xfrm>
            <a:off x="805536" y="1600200"/>
            <a:ext cx="3982488"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F8C147-E5C9-4E5A-BFDA-02BE385E1D0E}" type="slidenum">
              <a:rPr lang="nb-NO" smtClean="0"/>
              <a:t>‹#›</a:t>
            </a:fld>
            <a:endParaRPr lang="nb-NO"/>
          </a:p>
        </p:txBody>
      </p:sp>
      <p:sp>
        <p:nvSpPr>
          <p:cNvPr id="7" name="Plassholder for bilde 5"/>
          <p:cNvSpPr>
            <a:spLocks noGrp="1"/>
          </p:cNvSpPr>
          <p:nvPr>
            <p:ph type="pic" sz="quarter" idx="13" hasCustomPrompt="1"/>
          </p:nvPr>
        </p:nvSpPr>
        <p:spPr>
          <a:xfrm>
            <a:off x="5599162" y="1368000"/>
            <a:ext cx="3297600" cy="4752000"/>
          </a:xfrm>
          <a:solidFill>
            <a:schemeClr val="bg1">
              <a:lumMod val="50000"/>
            </a:schemeClr>
          </a:solidFill>
        </p:spPr>
        <p:txBody>
          <a:bodyPr tIns="1890000"/>
          <a:lstStyle>
            <a:lvl1pPr marL="0" indent="0" algn="ctr">
              <a:buNone/>
              <a:defRPr baseline="0"/>
            </a:lvl1pPr>
          </a:lstStyle>
          <a:p>
            <a:r>
              <a:rPr lang="en-US"/>
              <a:t>Sett inn </a:t>
            </a:r>
            <a:r>
              <a:rPr lang="en-US" err="1"/>
              <a:t>bilde</a:t>
            </a:r>
            <a:endParaRPr lang="nb-NO"/>
          </a:p>
        </p:txBody>
      </p:sp>
    </p:spTree>
    <p:extLst>
      <p:ext uri="{BB962C8B-B14F-4D97-AF65-F5344CB8AC3E}">
        <p14:creationId xmlns:p14="http://schemas.microsoft.com/office/powerpoint/2010/main" val="10525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old og to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a:xfrm>
            <a:off x="805536" y="1600200"/>
            <a:ext cx="3982488"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F8C147-E5C9-4E5A-BFDA-02BE385E1D0E}" type="slidenum">
              <a:rPr lang="nb-NO" smtClean="0"/>
              <a:t>‹#›</a:t>
            </a:fld>
            <a:endParaRPr lang="nb-NO"/>
          </a:p>
        </p:txBody>
      </p:sp>
      <p:sp>
        <p:nvSpPr>
          <p:cNvPr id="7" name="Plassholder for bilde 5"/>
          <p:cNvSpPr>
            <a:spLocks noGrp="1"/>
          </p:cNvSpPr>
          <p:nvPr>
            <p:ph type="pic" sz="quarter" idx="13" hasCustomPrompt="1"/>
          </p:nvPr>
        </p:nvSpPr>
        <p:spPr>
          <a:xfrm>
            <a:off x="5599162" y="1368000"/>
            <a:ext cx="3297600" cy="2116800"/>
          </a:xfrm>
          <a:solidFill>
            <a:schemeClr val="bg1">
              <a:lumMod val="50000"/>
            </a:schemeClr>
          </a:solidFill>
        </p:spPr>
        <p:txBody>
          <a:bodyPr tIns="558000"/>
          <a:lstStyle>
            <a:lvl1pPr marL="0" indent="0" algn="ctr">
              <a:buNone/>
              <a:defRPr baseline="0"/>
            </a:lvl1pPr>
          </a:lstStyle>
          <a:p>
            <a:r>
              <a:rPr lang="en-US"/>
              <a:t>Sett inn </a:t>
            </a:r>
            <a:r>
              <a:rPr lang="en-US" err="1"/>
              <a:t>bilde</a:t>
            </a:r>
            <a:endParaRPr lang="nb-NO"/>
          </a:p>
        </p:txBody>
      </p:sp>
      <p:sp>
        <p:nvSpPr>
          <p:cNvPr id="8" name="Plassholder for bilde 5"/>
          <p:cNvSpPr>
            <a:spLocks noGrp="1"/>
          </p:cNvSpPr>
          <p:nvPr>
            <p:ph type="pic" sz="quarter" idx="14" hasCustomPrompt="1"/>
          </p:nvPr>
        </p:nvSpPr>
        <p:spPr>
          <a:xfrm>
            <a:off x="5599162" y="3693790"/>
            <a:ext cx="3297600" cy="2116800"/>
          </a:xfrm>
          <a:solidFill>
            <a:schemeClr val="bg1">
              <a:lumMod val="50000"/>
            </a:schemeClr>
          </a:solidFill>
        </p:spPr>
        <p:txBody>
          <a:bodyPr tIns="558000"/>
          <a:lstStyle>
            <a:lvl1pPr marL="0" indent="0" algn="ctr">
              <a:buNone/>
              <a:defRPr baseline="0"/>
            </a:lvl1pPr>
          </a:lstStyle>
          <a:p>
            <a:r>
              <a:rPr lang="en-US"/>
              <a:t>Sett inn </a:t>
            </a:r>
            <a:r>
              <a:rPr lang="en-US" err="1"/>
              <a:t>bilde</a:t>
            </a:r>
            <a:endParaRPr lang="nb-NO"/>
          </a:p>
        </p:txBody>
      </p:sp>
    </p:spTree>
    <p:extLst>
      <p:ext uri="{BB962C8B-B14F-4D97-AF65-F5344CB8AC3E}">
        <p14:creationId xmlns:p14="http://schemas.microsoft.com/office/powerpoint/2010/main" val="144490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2F8C147-E5C9-4E5A-BFDA-02BE385E1D0E}" type="slidenum">
              <a:rPr lang="nb-NO" smtClean="0"/>
              <a:t>‹#›</a:t>
            </a:fld>
            <a:endParaRPr lang="nb-NO"/>
          </a:p>
        </p:txBody>
      </p:sp>
      <p:sp>
        <p:nvSpPr>
          <p:cNvPr id="8" name="Content Placeholder 2"/>
          <p:cNvSpPr>
            <a:spLocks noGrp="1"/>
          </p:cNvSpPr>
          <p:nvPr>
            <p:ph idx="1"/>
          </p:nvPr>
        </p:nvSpPr>
        <p:spPr>
          <a:xfrm>
            <a:off x="805536" y="1600200"/>
            <a:ext cx="3564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Content Placeholder 2"/>
          <p:cNvSpPr>
            <a:spLocks noGrp="1"/>
          </p:cNvSpPr>
          <p:nvPr>
            <p:ph idx="14"/>
          </p:nvPr>
        </p:nvSpPr>
        <p:spPr>
          <a:xfrm>
            <a:off x="4759449" y="1600200"/>
            <a:ext cx="3564000" cy="4525963"/>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4593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p>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2F8C147-E5C9-4E5A-BFDA-02BE385E1D0E}" type="slidenum">
              <a:rPr lang="nb-NO" smtClean="0"/>
              <a:t>‹#›</a:t>
            </a:fld>
            <a:endParaRPr lang="nb-NO"/>
          </a:p>
        </p:txBody>
      </p:sp>
    </p:spTree>
    <p:extLst>
      <p:ext uri="{BB962C8B-B14F-4D97-AF65-F5344CB8AC3E}">
        <p14:creationId xmlns:p14="http://schemas.microsoft.com/office/powerpoint/2010/main" val="192773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2F8C147-E5C9-4E5A-BFDA-02BE385E1D0E}" type="slidenum">
              <a:rPr lang="nb-NO" smtClean="0"/>
              <a:t>‹#›</a:t>
            </a:fld>
            <a:endParaRPr lang="nb-NO"/>
          </a:p>
        </p:txBody>
      </p:sp>
    </p:spTree>
    <p:extLst>
      <p:ext uri="{BB962C8B-B14F-4D97-AF65-F5344CB8AC3E}">
        <p14:creationId xmlns:p14="http://schemas.microsoft.com/office/powerpoint/2010/main" val="152192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70319"/>
            <a:ext cx="1414275" cy="487681"/>
          </a:xfrm>
          <a:prstGeom prst="rect">
            <a:avLst/>
          </a:prstGeom>
        </p:spPr>
      </p:pic>
      <p:sp>
        <p:nvSpPr>
          <p:cNvPr id="2" name="Title Placeholder 1"/>
          <p:cNvSpPr>
            <a:spLocks noGrp="1"/>
          </p:cNvSpPr>
          <p:nvPr>
            <p:ph type="title"/>
          </p:nvPr>
        </p:nvSpPr>
        <p:spPr>
          <a:xfrm>
            <a:off x="252000" y="585527"/>
            <a:ext cx="8640000" cy="467209"/>
          </a:xfrm>
          <a:prstGeom prst="rect">
            <a:avLst/>
          </a:prstGeom>
        </p:spPr>
        <p:txBody>
          <a:bodyPr vert="horz" lIns="0" tIns="0" rIns="0" bIns="0" rtlCol="0" anchor="t">
            <a:normAutofit/>
          </a:bodyPr>
          <a:lstStyle/>
          <a:p>
            <a:r>
              <a:rPr lang="nb-NO"/>
              <a:t>Klikk for å redigere tittelstil</a:t>
            </a:r>
          </a:p>
        </p:txBody>
      </p:sp>
      <p:sp>
        <p:nvSpPr>
          <p:cNvPr id="3" name="Text Placeholder 2"/>
          <p:cNvSpPr>
            <a:spLocks noGrp="1"/>
          </p:cNvSpPr>
          <p:nvPr>
            <p:ph type="body" idx="1"/>
          </p:nvPr>
        </p:nvSpPr>
        <p:spPr>
          <a:xfrm>
            <a:off x="805536" y="1600200"/>
            <a:ext cx="7517664" cy="452596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2"/>
          </p:nvPr>
        </p:nvSpPr>
        <p:spPr>
          <a:xfrm>
            <a:off x="1691680" y="6418800"/>
            <a:ext cx="864096" cy="257809"/>
          </a:xfrm>
          <a:prstGeom prst="rect">
            <a:avLst/>
          </a:prstGeom>
        </p:spPr>
        <p:txBody>
          <a:bodyPr vert="horz" lIns="0" tIns="0" rIns="0" bIns="0" rtlCol="0" anchor="t"/>
          <a:lstStyle>
            <a:lvl1pPr algn="l" rtl="0">
              <a:defRPr sz="1200">
                <a:solidFill>
                  <a:schemeClr val="tx1"/>
                </a:solidFill>
              </a:defRPr>
            </a:lvl1pPr>
          </a:lstStyle>
          <a:p>
            <a:endParaRPr lang="nb-NO"/>
          </a:p>
        </p:txBody>
      </p:sp>
      <p:sp>
        <p:nvSpPr>
          <p:cNvPr id="5" name="Footer Placeholder 4"/>
          <p:cNvSpPr>
            <a:spLocks noGrp="1"/>
          </p:cNvSpPr>
          <p:nvPr>
            <p:ph type="ftr" sz="quarter" idx="3"/>
          </p:nvPr>
        </p:nvSpPr>
        <p:spPr>
          <a:xfrm>
            <a:off x="2699792" y="6417051"/>
            <a:ext cx="5616624" cy="257809"/>
          </a:xfrm>
          <a:prstGeom prst="rect">
            <a:avLst/>
          </a:prstGeom>
        </p:spPr>
        <p:txBody>
          <a:bodyPr vert="horz" lIns="0" tIns="0" rIns="0" bIns="0" rtlCol="0" anchor="t"/>
          <a:lstStyle>
            <a:lvl1pPr algn="l" rtl="0">
              <a:defRPr sz="1200">
                <a:solidFill>
                  <a:schemeClr val="tx1"/>
                </a:solidFill>
              </a:defRPr>
            </a:lvl1pPr>
          </a:lstStyle>
          <a:p>
            <a:endParaRPr lang="nb-NO"/>
          </a:p>
        </p:txBody>
      </p:sp>
      <p:sp>
        <p:nvSpPr>
          <p:cNvPr id="6" name="Slide Number Placeholder 5"/>
          <p:cNvSpPr>
            <a:spLocks noGrp="1"/>
          </p:cNvSpPr>
          <p:nvPr>
            <p:ph type="sldNum" sz="quarter" idx="4"/>
          </p:nvPr>
        </p:nvSpPr>
        <p:spPr>
          <a:xfrm>
            <a:off x="8460432" y="6418800"/>
            <a:ext cx="438142" cy="257809"/>
          </a:xfrm>
          <a:prstGeom prst="rect">
            <a:avLst/>
          </a:prstGeom>
        </p:spPr>
        <p:txBody>
          <a:bodyPr vert="horz" lIns="0" tIns="0" rIns="0" bIns="0" rtlCol="0" anchor="t"/>
          <a:lstStyle>
            <a:lvl1pPr algn="r" rtl="0">
              <a:defRPr sz="1200">
                <a:solidFill>
                  <a:schemeClr val="tx1"/>
                </a:solidFill>
              </a:defRPr>
            </a:lvl1pPr>
          </a:lstStyle>
          <a:p>
            <a:fld id="{62F8C147-E5C9-4E5A-BFDA-02BE385E1D0E}" type="slidenum">
              <a:rPr lang="nb-NO" smtClean="0"/>
              <a:pPr/>
              <a:t>‹#›</a:t>
            </a:fld>
            <a:endParaRPr lang="nb-NO"/>
          </a:p>
        </p:txBody>
      </p:sp>
      <p:cxnSp>
        <p:nvCxnSpPr>
          <p:cNvPr id="13" name="Rett linje 12"/>
          <p:cNvCxnSpPr/>
          <p:nvPr userDrawn="1"/>
        </p:nvCxnSpPr>
        <p:spPr>
          <a:xfrm>
            <a:off x="251520" y="6300000"/>
            <a:ext cx="864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04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3" r:id="rId5"/>
    <p:sldLayoutId id="2147483662" r:id="rId6"/>
    <p:sldLayoutId id="2147483652" r:id="rId7"/>
    <p:sldLayoutId id="2147483654" r:id="rId8"/>
    <p:sldLayoutId id="2147483655" r:id="rId9"/>
    <p:sldLayoutId id="2147483664" r:id="rId10"/>
  </p:sldLayoutIdLst>
  <p:hf hdr="0" ftr="0" dt="0"/>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3"/>
        </a:buBlip>
        <a:defRPr sz="1800" kern="1200">
          <a:solidFill>
            <a:schemeClr val="tx1"/>
          </a:solidFill>
          <a:latin typeface="+mn-lt"/>
          <a:ea typeface="+mn-ea"/>
          <a:cs typeface="+mn-cs"/>
        </a:defRPr>
      </a:lvl1pPr>
      <a:lvl2pPr marL="742950" indent="-285750" algn="l" defTabSz="914400" rtl="0" eaLnBrk="1" latinLnBrk="0" hangingPunct="1">
        <a:spcBef>
          <a:spcPts val="0"/>
        </a:spcBef>
        <a:buFontTx/>
        <a:buBlip>
          <a:blip r:embed="rId13"/>
        </a:buBlip>
        <a:defRPr sz="1800" kern="1200">
          <a:solidFill>
            <a:schemeClr val="tx1"/>
          </a:solidFill>
          <a:latin typeface="+mn-lt"/>
          <a:ea typeface="+mn-ea"/>
          <a:cs typeface="+mn-cs"/>
        </a:defRPr>
      </a:lvl2pPr>
      <a:lvl3pPr marL="1143000" indent="-228600" algn="l" defTabSz="914400" rtl="0" eaLnBrk="1" latinLnBrk="0" hangingPunct="1">
        <a:spcBef>
          <a:spcPts val="0"/>
        </a:spcBef>
        <a:buFontTx/>
        <a:buBlip>
          <a:blip r:embed="rId13"/>
        </a:buBlip>
        <a:defRPr sz="1600" kern="1200">
          <a:solidFill>
            <a:schemeClr val="tx1"/>
          </a:solidFill>
          <a:latin typeface="+mn-lt"/>
          <a:ea typeface="+mn-ea"/>
          <a:cs typeface="+mn-cs"/>
        </a:defRPr>
      </a:lvl3pPr>
      <a:lvl4pPr marL="1600200" indent="-228600" algn="l" defTabSz="914400" rtl="0" eaLnBrk="1" latinLnBrk="0" hangingPunct="1">
        <a:spcBef>
          <a:spcPts val="0"/>
        </a:spcBef>
        <a:buFontTx/>
        <a:buBlip>
          <a:blip r:embed="rId13"/>
        </a:buBlip>
        <a:defRPr sz="1400" kern="1200">
          <a:solidFill>
            <a:schemeClr val="tx1"/>
          </a:solidFill>
          <a:latin typeface="+mn-lt"/>
          <a:ea typeface="+mn-ea"/>
          <a:cs typeface="+mn-cs"/>
        </a:defRPr>
      </a:lvl4pPr>
      <a:lvl5pPr marL="2057400" indent="-228600" algn="l" defTabSz="914400" rtl="0" eaLnBrk="1" latinLnBrk="0" hangingPunct="1">
        <a:spcBef>
          <a:spcPts val="0"/>
        </a:spcBef>
        <a:buFontTx/>
        <a:buBlip>
          <a:blip r:embed="rId13"/>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www.statped.n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png"/><Relationship Id="rId4" Type="http://schemas.openxmlformats.org/officeDocument/2006/relationships/image" Target="../media/image22.jpe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a:latin typeface="Calibri Light" panose="020F0302020204030204" pitchFamily="34" charset="0"/>
                <a:cs typeface="Calibri Light" panose="020F0302020204030204" pitchFamily="34" charset="0"/>
              </a:rPr>
              <a:t>Informasjon fra Statped nord</a:t>
            </a:r>
          </a:p>
        </p:txBody>
      </p:sp>
      <p:sp>
        <p:nvSpPr>
          <p:cNvPr id="3" name="Subtitle 2"/>
          <p:cNvSpPr>
            <a:spLocks noGrp="1"/>
          </p:cNvSpPr>
          <p:nvPr>
            <p:ph type="subTitle" idx="1"/>
          </p:nvPr>
        </p:nvSpPr>
        <p:spPr>
          <a:xfrm>
            <a:off x="685800" y="4005064"/>
            <a:ext cx="7772400" cy="576064"/>
          </a:xfrm>
        </p:spPr>
        <p:txBody>
          <a:bodyPr vert="horz" lIns="0" tIns="0" rIns="0" bIns="0" rtlCol="0" anchor="t">
            <a:noAutofit/>
          </a:bodyPr>
          <a:lstStyle/>
          <a:p>
            <a:r>
              <a:rPr lang="nb-NO">
                <a:latin typeface="Calibri" panose="020F0502020204030204" pitchFamily="34" charset="0"/>
                <a:cs typeface="Calibri" panose="020F0502020204030204" pitchFamily="34" charset="0"/>
              </a:rPr>
              <a:t>Fagsamling, 12. og 13 april 2018, Alta</a:t>
            </a:r>
          </a:p>
          <a:p>
            <a:r>
              <a:rPr lang="nb-NO">
                <a:latin typeface="Calibri" panose="020F0502020204030204" pitchFamily="34" charset="0"/>
                <a:cs typeface="Calibri" panose="020F0502020204030204" pitchFamily="34" charset="0"/>
              </a:rPr>
              <a:t>Gunnhild Helland, avdeling for språk/tale</a:t>
            </a:r>
          </a:p>
          <a:p>
            <a:r>
              <a:rPr lang="nb-NO">
                <a:latin typeface="Calibri" panose="020F0502020204030204" pitchFamily="34" charset="0"/>
                <a:cs typeface="Calibri" panose="020F0502020204030204" pitchFamily="34" charset="0"/>
              </a:rPr>
              <a:t>John-Marcus </a:t>
            </a:r>
            <a:r>
              <a:rPr lang="nb-NO" err="1">
                <a:latin typeface="Calibri" panose="020F0502020204030204" pitchFamily="34" charset="0"/>
                <a:cs typeface="Calibri" panose="020F0502020204030204" pitchFamily="34" charset="0"/>
              </a:rPr>
              <a:t>Kuhmunen</a:t>
            </a:r>
            <a:r>
              <a:rPr lang="nb-NO">
                <a:latin typeface="Calibri" panose="020F0502020204030204" pitchFamily="34" charset="0"/>
                <a:cs typeface="Calibri" panose="020F0502020204030204" pitchFamily="34" charset="0"/>
              </a:rPr>
              <a:t>, Samisk spesialpedagogisk støtte (SEAD)</a:t>
            </a:r>
          </a:p>
        </p:txBody>
      </p:sp>
    </p:spTree>
    <p:extLst>
      <p:ext uri="{BB962C8B-B14F-4D97-AF65-F5344CB8AC3E}">
        <p14:creationId xmlns:p14="http://schemas.microsoft.com/office/powerpoint/2010/main" val="833940135"/>
      </p:ext>
    </p:extLst>
  </p:cSld>
  <p:clrMapOvr>
    <a:masterClrMapping/>
  </p:clrMapOvr>
  <mc:AlternateContent xmlns:mc="http://schemas.openxmlformats.org/markup-compatibility/2006" xmlns:p14="http://schemas.microsoft.com/office/powerpoint/2010/main">
    <mc:Choice Requires="p14">
      <p:transition spd="slow" p14:dur="2000" advTm="22665"/>
    </mc:Choice>
    <mc:Fallback xmlns="">
      <p:transition spd="slow" advTm="226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700">
                <a:solidFill>
                  <a:srgbClr val="002060"/>
                </a:solidFill>
              </a:rPr>
              <a:t>NAV Hjelpemiddelsentral (NAV HMS</a:t>
            </a:r>
            <a:r>
              <a:rPr lang="nb-NO">
                <a:solidFill>
                  <a:srgbClr val="002060"/>
                </a:solidFill>
              </a:rPr>
              <a:t>)</a:t>
            </a:r>
            <a:br>
              <a:rPr lang="nb-NO"/>
            </a:br>
            <a:endParaRPr lang="nb-NO">
              <a:solidFill>
                <a:srgbClr val="002060"/>
              </a:solidFill>
              <a:latin typeface="Calibri Light" panose="020F0302020204030204" pitchFamily="34" charset="0"/>
              <a:cs typeface="Calibri Light" panose="020F0302020204030204" pitchFamily="34" charset="0"/>
            </a:endParaRPr>
          </a:p>
        </p:txBody>
      </p:sp>
      <p:sp>
        <p:nvSpPr>
          <p:cNvPr id="3" name="Plassholder for innhold 2"/>
          <p:cNvSpPr>
            <a:spLocks noGrp="1"/>
          </p:cNvSpPr>
          <p:nvPr>
            <p:ph idx="1"/>
          </p:nvPr>
        </p:nvSpPr>
        <p:spPr/>
        <p:txBody>
          <a:bodyPr>
            <a:normAutofit fontScale="25000" lnSpcReduction="20000"/>
          </a:bodyPr>
          <a:lstStyle/>
          <a:p>
            <a:pPr marL="0" indent="0">
              <a:spcBef>
                <a:spcPts val="500"/>
              </a:spcBef>
              <a:buSzPts val="1998"/>
              <a:buNone/>
            </a:pPr>
            <a:r>
              <a:rPr lang="nb-NO" sz="7200"/>
              <a:t>Samarbeid med NAV HMS:</a:t>
            </a:r>
          </a:p>
          <a:p>
            <a:pPr marL="0" indent="0">
              <a:spcBef>
                <a:spcPts val="500"/>
              </a:spcBef>
              <a:buSzPts val="1998"/>
              <a:buNone/>
            </a:pPr>
            <a:endParaRPr lang="nb-NO" sz="7200"/>
          </a:p>
          <a:p>
            <a:pPr>
              <a:spcBef>
                <a:spcPts val="500"/>
              </a:spcBef>
              <a:buSzPts val="1998"/>
            </a:pPr>
            <a:r>
              <a:rPr lang="nb-NO" sz="7200"/>
              <a:t>Hjelpemiddelmesse, Kirkenes 30. mai 2018</a:t>
            </a:r>
          </a:p>
          <a:p>
            <a:pPr lvl="1">
              <a:spcBef>
                <a:spcPts val="500"/>
              </a:spcBef>
              <a:buSzPts val="1998"/>
            </a:pPr>
            <a:r>
              <a:rPr lang="nb-NO" sz="7200"/>
              <a:t>Statped</a:t>
            </a:r>
          </a:p>
          <a:p>
            <a:pPr lvl="1">
              <a:spcBef>
                <a:spcPts val="500"/>
              </a:spcBef>
              <a:buSzPts val="1998"/>
            </a:pPr>
            <a:r>
              <a:rPr lang="nb-NO" sz="7200"/>
              <a:t>Hjelpemiddelsentralen</a:t>
            </a:r>
          </a:p>
          <a:p>
            <a:pPr lvl="1">
              <a:spcBef>
                <a:spcPts val="500"/>
              </a:spcBef>
              <a:buSzPts val="1998"/>
            </a:pPr>
            <a:r>
              <a:rPr lang="nb-NO" sz="7200"/>
              <a:t>Seks brukerorganisasjoner</a:t>
            </a:r>
          </a:p>
          <a:p>
            <a:pPr lvl="1">
              <a:spcBef>
                <a:spcPts val="500"/>
              </a:spcBef>
              <a:buSzPts val="1998"/>
            </a:pPr>
            <a:r>
              <a:rPr lang="nb-NO" sz="7200"/>
              <a:t>Syv andre samarbeidspartnere</a:t>
            </a:r>
          </a:p>
          <a:p>
            <a:pPr lvl="1">
              <a:spcBef>
                <a:spcPts val="500"/>
              </a:spcBef>
              <a:buSzPts val="1998"/>
            </a:pPr>
            <a:r>
              <a:rPr lang="nb-NO" sz="7200"/>
              <a:t>30 forhandlere</a:t>
            </a:r>
          </a:p>
          <a:p>
            <a:pPr marL="457200" lvl="1" indent="0">
              <a:spcBef>
                <a:spcPts val="500"/>
              </a:spcBef>
              <a:buSzPts val="1998"/>
              <a:buNone/>
            </a:pPr>
            <a:endParaRPr lang="nb-NO" sz="7200"/>
          </a:p>
          <a:p>
            <a:pPr lvl="1">
              <a:spcBef>
                <a:spcPts val="500"/>
              </a:spcBef>
              <a:buSzPts val="1998"/>
            </a:pPr>
            <a:r>
              <a:rPr lang="nb-NO" sz="7200"/>
              <a:t>Statped kommer til å ha stand og innlegg som går på læringsressurs knyttet til det samiske og læringsressurs Tegnstøtte, teknologi i opplæringen og noe om skolelydbøker </a:t>
            </a:r>
          </a:p>
          <a:p>
            <a:pPr lvl="1">
              <a:spcBef>
                <a:spcPts val="500"/>
              </a:spcBef>
              <a:buSzPts val="1998"/>
            </a:pPr>
            <a:r>
              <a:rPr lang="nb-NO" sz="7200" err="1"/>
              <a:t>Cognita</a:t>
            </a:r>
            <a:r>
              <a:rPr lang="nb-NO" sz="7200"/>
              <a:t> skal ta opp kommunikasjonshjelpemidler</a:t>
            </a:r>
          </a:p>
          <a:p>
            <a:pPr lvl="1">
              <a:spcBef>
                <a:spcPts val="500"/>
              </a:spcBef>
              <a:buSzPts val="1998"/>
            </a:pPr>
            <a:r>
              <a:rPr lang="nb-NO" sz="7200" err="1"/>
              <a:t>Voksenhabiliteringen</a:t>
            </a:r>
            <a:r>
              <a:rPr lang="nb-NO" sz="7200"/>
              <a:t> i samarbeid med andre skal ha om seksuell helse</a:t>
            </a:r>
          </a:p>
          <a:p>
            <a:pPr lvl="1">
              <a:spcBef>
                <a:spcPts val="500"/>
              </a:spcBef>
              <a:buSzPts val="1998"/>
            </a:pPr>
            <a:r>
              <a:rPr lang="nb-NO" sz="7200" err="1"/>
              <a:t>Abilia</a:t>
            </a:r>
            <a:r>
              <a:rPr lang="nb-NO" sz="7200"/>
              <a:t> vil berøre ASK feltet</a:t>
            </a: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0" indent="0">
              <a:buNone/>
            </a:pPr>
            <a:endParaRPr lang="nb-NO"/>
          </a:p>
          <a:p>
            <a:pPr lvl="1"/>
            <a:endParaRPr lang="nb-NO"/>
          </a:p>
          <a:p>
            <a:pPr lvl="1"/>
            <a:endParaRPr lang="nb-NO"/>
          </a:p>
          <a:p>
            <a:pPr marL="457200" lvl="1" indent="0">
              <a:buNone/>
            </a:pPr>
            <a:endParaRPr lang="nb-NO"/>
          </a:p>
        </p:txBody>
      </p:sp>
      <p:sp>
        <p:nvSpPr>
          <p:cNvPr id="4" name="Plassholder for lysbildenummer 3"/>
          <p:cNvSpPr>
            <a:spLocks noGrp="1"/>
          </p:cNvSpPr>
          <p:nvPr>
            <p:ph type="sldNum" sz="quarter" idx="12"/>
          </p:nvPr>
        </p:nvSpPr>
        <p:spPr/>
        <p:txBody>
          <a:bodyPr/>
          <a:lstStyle/>
          <a:p>
            <a:fld id="{62F8C147-E5C9-4E5A-BFDA-02BE385E1D0E}" type="slidenum">
              <a:rPr lang="nb-NO" smtClean="0"/>
              <a:t>10</a:t>
            </a:fld>
            <a:endParaRPr lang="nb-NO"/>
          </a:p>
        </p:txBody>
      </p:sp>
    </p:spTree>
    <p:extLst>
      <p:ext uri="{BB962C8B-B14F-4D97-AF65-F5344CB8AC3E}">
        <p14:creationId xmlns:p14="http://schemas.microsoft.com/office/powerpoint/2010/main" val="311436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rgbClr val="002060"/>
                </a:solidFill>
                <a:cs typeface="Calibri Light" panose="020F0302020204030204" pitchFamily="34" charset="0"/>
              </a:rPr>
              <a:t>Landsdelssamling/konferanse</a:t>
            </a:r>
          </a:p>
        </p:txBody>
      </p:sp>
      <p:sp>
        <p:nvSpPr>
          <p:cNvPr id="3" name="Plassholder for innhold 2"/>
          <p:cNvSpPr>
            <a:spLocks noGrp="1"/>
          </p:cNvSpPr>
          <p:nvPr>
            <p:ph idx="1"/>
          </p:nvPr>
        </p:nvSpPr>
        <p:spPr>
          <a:xfrm>
            <a:off x="820800" y="1340768"/>
            <a:ext cx="7502400" cy="4741987"/>
          </a:xfrm>
        </p:spPr>
        <p:txBody>
          <a:bodyPr>
            <a:normAutofit/>
          </a:bodyPr>
          <a:lstStyle/>
          <a:p>
            <a:pPr marL="0" indent="0">
              <a:buNone/>
            </a:pPr>
            <a:r>
              <a:rPr lang="nb-NO" sz="2000" b="1">
                <a:latin typeface="Calibri Light" panose="020F0302020204030204" pitchFamily="34" charset="0"/>
                <a:cs typeface="Calibri Light" panose="020F0302020204030204" pitchFamily="34" charset="0"/>
              </a:rPr>
              <a:t>Landsdelssamlinga  for Statped og PPT  </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30. og 31. oktober i Tromsø</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Inkludering, tidlig innsats, systemkompetanse, ASK og teknologi</a:t>
            </a:r>
          </a:p>
          <a:p>
            <a:pPr marL="0" indent="0">
              <a:buNone/>
            </a:pPr>
            <a:endParaRPr lang="nb-NO">
              <a:latin typeface="Calibri Light" panose="020F0302020204030204" pitchFamily="34" charset="0"/>
              <a:cs typeface="Calibri Light" panose="020F0302020204030204" pitchFamily="34" charset="0"/>
            </a:endParaRPr>
          </a:p>
          <a:p>
            <a:pPr marL="0" indent="0">
              <a:buNone/>
            </a:pPr>
            <a:r>
              <a:rPr lang="nb-NO" b="1">
                <a:latin typeface="Calibri Light" panose="020F0302020204030204" pitchFamily="34" charset="0"/>
                <a:cs typeface="Calibri Light" panose="020F0302020204030204" pitchFamily="34" charset="0"/>
              </a:rPr>
              <a:t>SPOT 2018 </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14. og 15. november i Oslo</a:t>
            </a:r>
          </a:p>
          <a:p>
            <a:pPr marL="0" indent="0">
              <a:buNone/>
            </a:pPr>
            <a:r>
              <a:rPr lang="nb-NO">
                <a:latin typeface="Calibri Light" panose="020F0302020204030204" pitchFamily="34" charset="0"/>
                <a:cs typeface="Calibri Light" panose="020F0302020204030204" pitchFamily="34" charset="0"/>
              </a:rPr>
              <a:t>SPOT er Statpeds årlige konferanse om spesialpedagogikk og teknologi</a:t>
            </a: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0" indent="0">
              <a:buNone/>
            </a:pPr>
            <a:endParaRPr lang="nb-NO"/>
          </a:p>
          <a:p>
            <a:pPr lvl="1"/>
            <a:endParaRPr lang="nb-NO"/>
          </a:p>
          <a:p>
            <a:pPr lvl="1"/>
            <a:endParaRPr lang="nb-NO"/>
          </a:p>
          <a:p>
            <a:pPr marL="457200" lvl="1" indent="0">
              <a:buNone/>
            </a:pPr>
            <a:endParaRPr lang="nb-NO"/>
          </a:p>
        </p:txBody>
      </p:sp>
      <p:sp>
        <p:nvSpPr>
          <p:cNvPr id="4" name="Plassholder for lysbildenummer 3"/>
          <p:cNvSpPr>
            <a:spLocks noGrp="1"/>
          </p:cNvSpPr>
          <p:nvPr>
            <p:ph type="sldNum" sz="quarter" idx="12"/>
          </p:nvPr>
        </p:nvSpPr>
        <p:spPr/>
        <p:txBody>
          <a:bodyPr/>
          <a:lstStyle/>
          <a:p>
            <a:fld id="{62F8C147-E5C9-4E5A-BFDA-02BE385E1D0E}" type="slidenum">
              <a:rPr lang="nb-NO" smtClean="0"/>
              <a:t>11</a:t>
            </a:fld>
            <a:endParaRPr lang="nb-NO"/>
          </a:p>
        </p:txBody>
      </p:sp>
      <p:pic>
        <p:nvPicPr>
          <p:cNvPr id="6" name="Bilde 5">
            <a:extLst>
              <a:ext uri="{FF2B5EF4-FFF2-40B4-BE49-F238E27FC236}">
                <a16:creationId xmlns:a16="http://schemas.microsoft.com/office/drawing/2014/main" id="{D2131A88-F706-4142-A7EB-06327AFCBFCF}"/>
              </a:ext>
            </a:extLst>
          </p:cNvPr>
          <p:cNvPicPr>
            <a:picLocks noChangeAspect="1"/>
          </p:cNvPicPr>
          <p:nvPr/>
        </p:nvPicPr>
        <p:blipFill>
          <a:blip r:embed="rId3"/>
          <a:stretch>
            <a:fillRect/>
          </a:stretch>
        </p:blipFill>
        <p:spPr>
          <a:xfrm>
            <a:off x="820800" y="4279776"/>
            <a:ext cx="2608064" cy="1956048"/>
          </a:xfrm>
          <a:prstGeom prst="rect">
            <a:avLst/>
          </a:prstGeom>
        </p:spPr>
      </p:pic>
      <p:pic>
        <p:nvPicPr>
          <p:cNvPr id="8" name="Bilde 7">
            <a:extLst>
              <a:ext uri="{FF2B5EF4-FFF2-40B4-BE49-F238E27FC236}">
                <a16:creationId xmlns:a16="http://schemas.microsoft.com/office/drawing/2014/main" id="{3768A237-B4B6-4DBF-8529-60CF653D63C4}"/>
              </a:ext>
            </a:extLst>
          </p:cNvPr>
          <p:cNvPicPr>
            <a:picLocks noChangeAspect="1"/>
          </p:cNvPicPr>
          <p:nvPr/>
        </p:nvPicPr>
        <p:blipFill>
          <a:blip r:embed="rId4"/>
          <a:stretch>
            <a:fillRect/>
          </a:stretch>
        </p:blipFill>
        <p:spPr>
          <a:xfrm>
            <a:off x="4427984" y="4343322"/>
            <a:ext cx="3024336" cy="1892502"/>
          </a:xfrm>
          <a:prstGeom prst="rect">
            <a:avLst/>
          </a:prstGeom>
        </p:spPr>
      </p:pic>
    </p:spTree>
    <p:extLst>
      <p:ext uri="{BB962C8B-B14F-4D97-AF65-F5344CB8AC3E}">
        <p14:creationId xmlns:p14="http://schemas.microsoft.com/office/powerpoint/2010/main" val="233049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atin typeface="Calibri Light" panose="020F0302020204030204" pitchFamily="34" charset="0"/>
                <a:cs typeface="Calibri Light" panose="020F0302020204030204" pitchFamily="34" charset="0"/>
                <a:hlinkClick r:id="rId3"/>
              </a:rPr>
              <a:t>www.statped.no</a:t>
            </a:r>
            <a:endParaRPr lang="nb-NO">
              <a:solidFill>
                <a:srgbClr val="002060"/>
              </a:solidFill>
              <a:latin typeface="Calibri Light" panose="020F0302020204030204" pitchFamily="34" charset="0"/>
              <a:cs typeface="Calibri Light" panose="020F0302020204030204" pitchFamily="34" charset="0"/>
            </a:endParaRPr>
          </a:p>
        </p:txBody>
      </p:sp>
      <p:sp>
        <p:nvSpPr>
          <p:cNvPr id="3" name="Plassholder for innhold 2"/>
          <p:cNvSpPr>
            <a:spLocks noGrp="1"/>
          </p:cNvSpPr>
          <p:nvPr>
            <p:ph idx="1"/>
          </p:nvPr>
        </p:nvSpPr>
        <p:spPr>
          <a:xfrm>
            <a:off x="683568" y="908720"/>
            <a:ext cx="7639632" cy="5217443"/>
          </a:xfrm>
        </p:spPr>
        <p:txBody>
          <a:bodyPr>
            <a:normAutofit/>
          </a:bodyPr>
          <a:lstStyle/>
          <a:p>
            <a:pPr marL="0" indent="0">
              <a:buNone/>
            </a:pPr>
            <a:r>
              <a:rPr lang="nb-NO" b="1">
                <a:latin typeface="Calibri Light" panose="020F0302020204030204" pitchFamily="34" charset="0"/>
                <a:cs typeface="Calibri Light" panose="020F0302020204030204" pitchFamily="34" charset="0"/>
              </a:rPr>
              <a:t>Statped sine hjemmesider :</a:t>
            </a:r>
          </a:p>
          <a:p>
            <a:pPr marL="0" indent="0">
              <a:buNone/>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Om tjenester, kurs  og læringsressurser</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Hjemmesidene er både til foreldre, lærere, PPT og forskere</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Dekker områder innenfor førskole, skolealder og voksne</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Finner også hvilke fagområder og tjenester Statped tilbyr</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På forsiden ligger et eget markert felt om ASK (Alternativ og supplerende kommunikasjon)</a:t>
            </a:r>
          </a:p>
          <a:p>
            <a:pPr>
              <a:buFont typeface="Arial" panose="020B0604020202020204" pitchFamily="34" charset="0"/>
              <a:buChar char="•"/>
            </a:pPr>
            <a:r>
              <a:rPr lang="nb-NO">
                <a:latin typeface="Calibri Light" panose="020F0302020204030204" pitchFamily="34" charset="0"/>
                <a:cs typeface="Calibri Light" panose="020F0302020204030204" pitchFamily="34" charset="0"/>
              </a:rPr>
              <a:t>FoU (Forskning og utvikling hvor Statped er et bindeledd mellom U/H sektoren og praksisfeltet)</a:t>
            </a: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0" indent="0">
              <a:buNone/>
            </a:pPr>
            <a:endParaRPr lang="nb-NO"/>
          </a:p>
          <a:p>
            <a:pPr lvl="1"/>
            <a:endParaRPr lang="nb-NO"/>
          </a:p>
          <a:p>
            <a:pPr lvl="1"/>
            <a:endParaRPr lang="nb-NO"/>
          </a:p>
          <a:p>
            <a:pPr marL="457200" lvl="1" indent="0">
              <a:buNone/>
            </a:pPr>
            <a:endParaRPr lang="nb-NO"/>
          </a:p>
        </p:txBody>
      </p:sp>
      <p:pic>
        <p:nvPicPr>
          <p:cNvPr id="12" name="Bilde 11">
            <a:extLst>
              <a:ext uri="{FF2B5EF4-FFF2-40B4-BE49-F238E27FC236}">
                <a16:creationId xmlns:a16="http://schemas.microsoft.com/office/drawing/2014/main" id="{CEC62499-FAC3-47B8-9F3B-738A97C6550C}"/>
              </a:ext>
            </a:extLst>
          </p:cNvPr>
          <p:cNvPicPr>
            <a:picLocks noChangeAspect="1"/>
          </p:cNvPicPr>
          <p:nvPr/>
        </p:nvPicPr>
        <p:blipFill>
          <a:blip r:embed="rId4"/>
          <a:stretch>
            <a:fillRect/>
          </a:stretch>
        </p:blipFill>
        <p:spPr>
          <a:xfrm>
            <a:off x="3239852" y="3963121"/>
            <a:ext cx="2664296" cy="1998222"/>
          </a:xfrm>
          <a:prstGeom prst="rect">
            <a:avLst/>
          </a:prstGeom>
        </p:spPr>
      </p:pic>
      <p:sp>
        <p:nvSpPr>
          <p:cNvPr id="4" name="Plassholder for lysbildenummer 3"/>
          <p:cNvSpPr>
            <a:spLocks noGrp="1"/>
          </p:cNvSpPr>
          <p:nvPr>
            <p:ph type="sldNum" sz="quarter" idx="12"/>
          </p:nvPr>
        </p:nvSpPr>
        <p:spPr/>
        <p:txBody>
          <a:bodyPr/>
          <a:lstStyle/>
          <a:p>
            <a:fld id="{62F8C147-E5C9-4E5A-BFDA-02BE385E1D0E}" type="slidenum">
              <a:rPr lang="nb-NO" smtClean="0"/>
              <a:t>12</a:t>
            </a:fld>
            <a:endParaRPr lang="nb-NO"/>
          </a:p>
        </p:txBody>
      </p:sp>
    </p:spTree>
    <p:extLst>
      <p:ext uri="{BB962C8B-B14F-4D97-AF65-F5344CB8AC3E}">
        <p14:creationId xmlns:p14="http://schemas.microsoft.com/office/powerpoint/2010/main" val="292394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0B5A-F217-442E-89E5-94CB9045CD6C}"/>
              </a:ext>
            </a:extLst>
          </p:cNvPr>
          <p:cNvSpPr>
            <a:spLocks noGrp="1"/>
          </p:cNvSpPr>
          <p:nvPr>
            <p:ph type="title"/>
          </p:nvPr>
        </p:nvSpPr>
        <p:spPr/>
        <p:txBody>
          <a:bodyPr lIns="0" tIns="0" rIns="0" bIns="0" anchor="t">
            <a:normAutofit/>
          </a:bodyPr>
          <a:lstStyle/>
          <a:p>
            <a:r>
              <a:rPr lang="nb-NO"/>
              <a:t>Samiskspråklige tjenester fra Statped</a:t>
            </a:r>
          </a:p>
        </p:txBody>
      </p:sp>
      <p:sp>
        <p:nvSpPr>
          <p:cNvPr id="3" name="Text Placeholder 2">
            <a:extLst>
              <a:ext uri="{FF2B5EF4-FFF2-40B4-BE49-F238E27FC236}">
                <a16:creationId xmlns:a16="http://schemas.microsoft.com/office/drawing/2014/main" id="{93819386-F6DA-4508-8524-8B546000AF7B}"/>
              </a:ext>
            </a:extLst>
          </p:cNvPr>
          <p:cNvSpPr>
            <a:spLocks noGrp="1"/>
          </p:cNvSpPr>
          <p:nvPr>
            <p:ph type="body" idx="1"/>
          </p:nvPr>
        </p:nvSpPr>
        <p:spPr/>
        <p:txBody>
          <a:bodyPr lIns="0" tIns="0" rIns="0" bIns="0" anchor="t">
            <a:normAutofit/>
          </a:bodyPr>
          <a:lstStyle/>
          <a:p>
            <a:pPr marL="0" indent="0">
              <a:buNone/>
            </a:pPr>
            <a:r>
              <a:rPr lang="nb-NO" sz="2000" err="1"/>
              <a:t>Statped</a:t>
            </a:r>
            <a:r>
              <a:rPr lang="nb-NO" sz="2000"/>
              <a:t> nord med Samisk spesialpedagogisk støtte:</a:t>
            </a:r>
          </a:p>
          <a:p>
            <a:pPr>
              <a:buFont typeface="Arial" panose="020B0604020202020204" pitchFamily="34" charset="0"/>
              <a:buChar char="•"/>
            </a:pPr>
            <a:endParaRPr lang="nb-NO"/>
          </a:p>
          <a:p>
            <a:r>
              <a:rPr lang="nb-NO" sz="2000"/>
              <a:t>Gir tjenester på nordsamisk, lulesamisk og sørsamisk</a:t>
            </a:r>
          </a:p>
          <a:p>
            <a:endParaRPr lang="nb-NO" sz="2000"/>
          </a:p>
          <a:p>
            <a:r>
              <a:rPr lang="nb-NO" sz="2000" err="1"/>
              <a:t>Statped</a:t>
            </a:r>
            <a:r>
              <a:rPr lang="nb-NO" sz="2000"/>
              <a:t> nord gir flerfaglige tjenester på individ- og systemnivå</a:t>
            </a:r>
            <a:endParaRPr lang="nb-NO" sz="2000">
              <a:cs typeface="Arial"/>
            </a:endParaRPr>
          </a:p>
          <a:p>
            <a:endParaRPr lang="nb-NO" sz="2000"/>
          </a:p>
          <a:p>
            <a:r>
              <a:rPr lang="nb-NO" sz="2000"/>
              <a:t>Utvikler samiskspråklige spesialpedagogiske læremidler og kartleggingsmateriell, og veileder i bruken av disse</a:t>
            </a:r>
            <a:endParaRPr lang="nb-NO" sz="2000">
              <a:cs typeface="Arial"/>
            </a:endParaRPr>
          </a:p>
          <a:p>
            <a:endParaRPr lang="nb-NO" sz="2000"/>
          </a:p>
          <a:p>
            <a:r>
              <a:rPr lang="nb-NO" sz="2000"/>
              <a:t>SEAD består av seks rådgivere og en avdelingsleder</a:t>
            </a:r>
            <a:r>
              <a:rPr lang="nb-NO" sz="2000">
                <a:cs typeface="Arial"/>
              </a:rPr>
              <a:t> i Kautokeino, Alta, Drag og Røros</a:t>
            </a:r>
          </a:p>
          <a:p>
            <a:pPr marL="0" indent="0">
              <a:buNone/>
            </a:pPr>
            <a:endParaRPr lang="nb-NO">
              <a:cs typeface="Arial"/>
            </a:endParaRPr>
          </a:p>
        </p:txBody>
      </p:sp>
    </p:spTree>
    <p:extLst>
      <p:ext uri="{BB962C8B-B14F-4D97-AF65-F5344CB8AC3E}">
        <p14:creationId xmlns:p14="http://schemas.microsoft.com/office/powerpoint/2010/main" val="146199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ABA0-1F50-4A3C-ACD2-2BE75DEDD4DE}"/>
              </a:ext>
            </a:extLst>
          </p:cNvPr>
          <p:cNvSpPr>
            <a:spLocks noGrp="1"/>
          </p:cNvSpPr>
          <p:nvPr>
            <p:ph type="title"/>
          </p:nvPr>
        </p:nvSpPr>
        <p:spPr/>
        <p:txBody>
          <a:bodyPr lIns="0" tIns="0" rIns="0" bIns="0" anchor="t">
            <a:normAutofit/>
          </a:bodyPr>
          <a:lstStyle/>
          <a:p>
            <a:r>
              <a:rPr lang="nb-NO"/>
              <a:t>Samisk språk</a:t>
            </a:r>
          </a:p>
        </p:txBody>
      </p:sp>
      <p:pic>
        <p:nvPicPr>
          <p:cNvPr id="6" name="Picture 6" descr="Samiske språk.jpg">
            <a:extLst>
              <a:ext uri="{FF2B5EF4-FFF2-40B4-BE49-F238E27FC236}">
                <a16:creationId xmlns:a16="http://schemas.microsoft.com/office/drawing/2014/main" id="{2213FC94-2B6F-4401-AE04-2B1FA8D0B1F5}"/>
              </a:ext>
            </a:extLst>
          </p:cNvPr>
          <p:cNvPicPr>
            <a:picLocks noGrp="1" noChangeAspect="1"/>
          </p:cNvPicPr>
          <p:nvPr>
            <p:ph idx="1"/>
          </p:nvPr>
        </p:nvPicPr>
        <p:blipFill>
          <a:blip r:embed="rId3"/>
          <a:stretch>
            <a:fillRect/>
          </a:stretch>
        </p:blipFill>
        <p:spPr>
          <a:xfrm>
            <a:off x="1341435" y="1600200"/>
            <a:ext cx="6445256" cy="4525963"/>
          </a:xfrm>
          <a:prstGeom prst="rect">
            <a:avLst/>
          </a:prstGeom>
        </p:spPr>
      </p:pic>
      <p:sp>
        <p:nvSpPr>
          <p:cNvPr id="8" name="TextBox 7">
            <a:extLst>
              <a:ext uri="{FF2B5EF4-FFF2-40B4-BE49-F238E27FC236}">
                <a16:creationId xmlns:a16="http://schemas.microsoft.com/office/drawing/2014/main" id="{CA412DF5-6A07-4760-BBB2-917E6F7EB571}"/>
              </a:ext>
            </a:extLst>
          </p:cNvPr>
          <p:cNvSpPr txBox="1"/>
          <p:nvPr/>
        </p:nvSpPr>
        <p:spPr>
          <a:xfrm>
            <a:off x="3104029" y="2381250"/>
            <a:ext cx="27432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FFFF"/>
                </a:solidFill>
              </a:rPr>
              <a:t>NORD</a:t>
            </a:r>
            <a:endParaRPr lang="en-US"/>
          </a:p>
          <a:p>
            <a:pPr algn="ctr"/>
            <a:r>
              <a:rPr lang="en-US" sz="1400" b="1">
                <a:solidFill>
                  <a:srgbClr val="FFFFFF"/>
                </a:solidFill>
              </a:rPr>
              <a:t>SAMISK</a:t>
            </a:r>
            <a:endParaRPr lang="en-US"/>
          </a:p>
        </p:txBody>
      </p:sp>
      <p:sp>
        <p:nvSpPr>
          <p:cNvPr id="9" name="TextBox 8">
            <a:extLst>
              <a:ext uri="{FF2B5EF4-FFF2-40B4-BE49-F238E27FC236}">
                <a16:creationId xmlns:a16="http://schemas.microsoft.com/office/drawing/2014/main" id="{38370427-0AB6-45CA-BEA9-7D4D1FFC1179}"/>
              </a:ext>
            </a:extLst>
          </p:cNvPr>
          <p:cNvSpPr txBox="1"/>
          <p:nvPr/>
        </p:nvSpPr>
        <p:spPr>
          <a:xfrm>
            <a:off x="2599386" y="3638550"/>
            <a:ext cx="27432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FFFF"/>
                </a:solidFill>
              </a:rPr>
              <a:t>LULE</a:t>
            </a:r>
            <a:endParaRPr lang="en-US"/>
          </a:p>
          <a:p>
            <a:pPr algn="ctr"/>
            <a:r>
              <a:rPr lang="en-US" sz="1400" b="1">
                <a:solidFill>
                  <a:srgbClr val="FFFFFF"/>
                </a:solidFill>
              </a:rPr>
              <a:t>SAMISK</a:t>
            </a:r>
            <a:endParaRPr lang="en-US"/>
          </a:p>
        </p:txBody>
      </p:sp>
      <p:sp>
        <p:nvSpPr>
          <p:cNvPr id="10" name="TextBox 9">
            <a:extLst>
              <a:ext uri="{FF2B5EF4-FFF2-40B4-BE49-F238E27FC236}">
                <a16:creationId xmlns:a16="http://schemas.microsoft.com/office/drawing/2014/main" id="{A1417E75-CA55-4F04-B252-39C41CC8231C}"/>
              </a:ext>
            </a:extLst>
          </p:cNvPr>
          <p:cNvSpPr txBox="1"/>
          <p:nvPr/>
        </p:nvSpPr>
        <p:spPr>
          <a:xfrm>
            <a:off x="1133066" y="4410075"/>
            <a:ext cx="27432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FFFFFF"/>
                </a:solidFill>
              </a:rPr>
              <a:t>SØR</a:t>
            </a:r>
            <a:endParaRPr lang="en-US"/>
          </a:p>
          <a:p>
            <a:pPr algn="ctr"/>
            <a:r>
              <a:rPr lang="en-US" sz="1400" b="1">
                <a:solidFill>
                  <a:srgbClr val="FFFFFF"/>
                </a:solidFill>
              </a:rPr>
              <a:t>SAMISK</a:t>
            </a:r>
            <a:endParaRPr lang="en-US"/>
          </a:p>
        </p:txBody>
      </p:sp>
    </p:spTree>
    <p:extLst>
      <p:ext uri="{BB962C8B-B14F-4D97-AF65-F5344CB8AC3E}">
        <p14:creationId xmlns:p14="http://schemas.microsoft.com/office/powerpoint/2010/main" val="260220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Statpeds arbeidsmåter for å gi likeverdige tjenester</a:t>
            </a:r>
          </a:p>
        </p:txBody>
      </p:sp>
      <p:sp>
        <p:nvSpPr>
          <p:cNvPr id="3" name="Plassholder for tekst 2"/>
          <p:cNvSpPr>
            <a:spLocks noGrp="1"/>
          </p:cNvSpPr>
          <p:nvPr>
            <p:ph type="body" idx="1"/>
          </p:nvPr>
        </p:nvSpPr>
        <p:spPr>
          <a:xfrm>
            <a:off x="805531" y="1600200"/>
            <a:ext cx="7517666" cy="4525959"/>
          </a:xfrm>
        </p:spPr>
        <p:txBody>
          <a:bodyPr lIns="0" tIns="0" rIns="0" bIns="0" anchor="t">
            <a:normAutofit lnSpcReduction="10000"/>
          </a:bodyPr>
          <a:lstStyle/>
          <a:p>
            <a:pPr marL="0" indent="0">
              <a:buNone/>
            </a:pPr>
            <a:r>
              <a:rPr lang="nb-NO" sz="2000"/>
              <a:t>Samarbeid med PP-tjenesten og et flerfaglig samhandling med andre avdelinger, regioner eller enheter i samiskspråklige individ- og </a:t>
            </a:r>
            <a:r>
              <a:rPr lang="nb-NO" sz="2000" err="1"/>
              <a:t>systemrettede</a:t>
            </a:r>
            <a:r>
              <a:rPr lang="nb-NO" sz="2000"/>
              <a:t> tjenester, og i utvikling</a:t>
            </a:r>
            <a:r>
              <a:rPr lang="nb-NO" sz="2000">
                <a:cs typeface="Arial"/>
              </a:rPr>
              <a:t> læringsressurser og kartleggingsmateriell</a:t>
            </a:r>
            <a:endParaRPr lang="nb-NO" sz="2000"/>
          </a:p>
          <a:p>
            <a:pPr marL="0" indent="0">
              <a:buNone/>
            </a:pPr>
            <a:endParaRPr lang="nb-NO"/>
          </a:p>
          <a:p>
            <a:r>
              <a:rPr lang="nb-NO" sz="2000"/>
              <a:t>Flerfaglige </a:t>
            </a:r>
            <a:r>
              <a:rPr lang="nb-NO" sz="2000" u="sng"/>
              <a:t>team</a:t>
            </a:r>
            <a:r>
              <a:rPr lang="nb-NO" sz="2000"/>
              <a:t> i individrettede og </a:t>
            </a:r>
            <a:r>
              <a:rPr lang="nb-NO" sz="2000" err="1"/>
              <a:t>systemrettede</a:t>
            </a:r>
            <a:r>
              <a:rPr lang="nb-NO" sz="2000"/>
              <a:t> tjenester</a:t>
            </a:r>
            <a:endParaRPr lang="nb-NO" sz="2000">
              <a:cs typeface="Arial"/>
            </a:endParaRPr>
          </a:p>
          <a:p>
            <a:pPr marL="771525" lvl="2" indent="-342900"/>
            <a:r>
              <a:rPr lang="nb-NO" sz="2000"/>
              <a:t>Team som opprettes for hver tjeneste som </a:t>
            </a:r>
            <a:r>
              <a:rPr lang="nb-NO" sz="2000" err="1"/>
              <a:t>Statped</a:t>
            </a:r>
            <a:r>
              <a:rPr lang="nb-NO" sz="2000"/>
              <a:t> nord gir</a:t>
            </a:r>
            <a:endParaRPr lang="nb-NO" sz="2000">
              <a:cs typeface="Arial"/>
            </a:endParaRPr>
          </a:p>
          <a:p>
            <a:pPr marL="771525" lvl="2" indent="-342900"/>
            <a:r>
              <a:rPr lang="nb-NO" sz="2000"/>
              <a:t>Teamet sammensetting er tilpasset behovene</a:t>
            </a:r>
            <a:endParaRPr lang="nb-NO" sz="2000">
              <a:cs typeface="Arial"/>
            </a:endParaRPr>
          </a:p>
          <a:p>
            <a:pPr marL="342900" lvl="1" indent="-342900"/>
            <a:endParaRPr lang="nb-NO" sz="2000"/>
          </a:p>
          <a:p>
            <a:r>
              <a:rPr lang="nb-NO" sz="2000"/>
              <a:t>Flerfaglige </a:t>
            </a:r>
            <a:r>
              <a:rPr lang="nb-NO" sz="2000" u="sng"/>
              <a:t>arbeidslag</a:t>
            </a:r>
            <a:r>
              <a:rPr lang="nb-NO" sz="2000"/>
              <a:t> i </a:t>
            </a:r>
            <a:r>
              <a:rPr lang="nb-NO" sz="2000" err="1"/>
              <a:t>Statped</a:t>
            </a:r>
            <a:r>
              <a:rPr lang="nb-NO" sz="2000"/>
              <a:t> nord</a:t>
            </a:r>
            <a:endParaRPr lang="nb-NO" sz="2000">
              <a:cs typeface="Arial"/>
            </a:endParaRPr>
          </a:p>
          <a:p>
            <a:pPr marL="771525" lvl="2" indent="-342900"/>
            <a:r>
              <a:rPr lang="nb-NO" sz="2000"/>
              <a:t>(1) Hørsel, (2) SLV/EHS/Syn og (3) Språk/tale</a:t>
            </a:r>
            <a:endParaRPr lang="nb-NO" sz="2000">
              <a:cs typeface="Arial"/>
            </a:endParaRPr>
          </a:p>
          <a:p>
            <a:pPr marL="771525" lvl="2" indent="-342900"/>
            <a:r>
              <a:rPr lang="nb-NO" sz="2000"/>
              <a:t>Arbeidslagene har rådgivere fra både fagavdelinger og Samisk spesialpedagogisk støtte (SEAD)</a:t>
            </a:r>
            <a:endParaRPr lang="nb-NO" sz="2000">
              <a:cs typeface="Arial"/>
            </a:endParaRPr>
          </a:p>
          <a:p>
            <a:pPr marL="771525" lvl="2" indent="-342900"/>
            <a:r>
              <a:rPr lang="nb-NO" sz="2000"/>
              <a:t>Arbeider systematisk i samiskspråklige individ- og systemsaker</a:t>
            </a:r>
            <a:endParaRPr lang="nb-NO" sz="2000">
              <a:cs typeface="Arial"/>
            </a:endParaRPr>
          </a:p>
        </p:txBody>
      </p:sp>
    </p:spTree>
    <p:extLst>
      <p:ext uri="{BB962C8B-B14F-4D97-AF65-F5344CB8AC3E}">
        <p14:creationId xmlns:p14="http://schemas.microsoft.com/office/powerpoint/2010/main" val="178833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46A5-5CE8-47B7-870D-ED1AD486A641}"/>
              </a:ext>
            </a:extLst>
          </p:cNvPr>
          <p:cNvSpPr>
            <a:spLocks noGrp="1"/>
          </p:cNvSpPr>
          <p:nvPr>
            <p:ph type="title"/>
          </p:nvPr>
        </p:nvSpPr>
        <p:spPr>
          <a:xfrm>
            <a:off x="251999" y="498231"/>
            <a:ext cx="8640001" cy="467212"/>
          </a:xfrm>
        </p:spPr>
        <p:txBody>
          <a:bodyPr lIns="0" tIns="0" rIns="0" bIns="0" anchor="t">
            <a:normAutofit/>
          </a:bodyPr>
          <a:lstStyle/>
          <a:p>
            <a:r>
              <a:rPr lang="nb-NO" b="1"/>
              <a:t>Hørselsfaglige styrkingstiltak i Nord-Norge</a:t>
            </a:r>
          </a:p>
        </p:txBody>
      </p:sp>
      <p:sp>
        <p:nvSpPr>
          <p:cNvPr id="3" name="Text Placeholder 2">
            <a:extLst>
              <a:ext uri="{FF2B5EF4-FFF2-40B4-BE49-F238E27FC236}">
                <a16:creationId xmlns:a16="http://schemas.microsoft.com/office/drawing/2014/main" id="{85BFF9AB-0A68-4CF1-B07B-857823FC5B0E}"/>
              </a:ext>
            </a:extLst>
          </p:cNvPr>
          <p:cNvSpPr>
            <a:spLocks noGrp="1"/>
          </p:cNvSpPr>
          <p:nvPr>
            <p:ph type="body" idx="1"/>
          </p:nvPr>
        </p:nvSpPr>
        <p:spPr>
          <a:xfrm>
            <a:off x="804863" y="1297920"/>
            <a:ext cx="4335492" cy="4828243"/>
          </a:xfrm>
        </p:spPr>
        <p:txBody>
          <a:bodyPr lIns="0" tIns="0" rIns="0" bIns="0" anchor="t">
            <a:normAutofit/>
          </a:bodyPr>
          <a:lstStyle/>
          <a:p>
            <a:endParaRPr lang="nb-NO" sz="2000"/>
          </a:p>
          <a:p>
            <a:r>
              <a:rPr lang="nb-NO" sz="2000"/>
              <a:t>Styrking av tjenestetilbudet for barn med hørselsvansker</a:t>
            </a:r>
            <a:r>
              <a:rPr lang="nb-NO" sz="2000">
                <a:cs typeface="Arial"/>
              </a:rPr>
              <a:t> 2015-16</a:t>
            </a:r>
            <a:endParaRPr lang="nb-NO"/>
          </a:p>
          <a:p>
            <a:r>
              <a:rPr lang="nb-NO" sz="2000"/>
              <a:t>Forankret i kommuneledelsen, arbeidet skjedde i barnehage og skole</a:t>
            </a:r>
            <a:endParaRPr lang="nb-NO" sz="2000">
              <a:cs typeface="Arial"/>
            </a:endParaRPr>
          </a:p>
          <a:p>
            <a:r>
              <a:rPr lang="nb-NO" sz="2000">
                <a:cs typeface="Arial"/>
              </a:rPr>
              <a:t>Lærende nettverk for endrings- og utviklingsarbeid</a:t>
            </a:r>
            <a:endParaRPr lang="nb-NO" sz="2000"/>
          </a:p>
          <a:p>
            <a:r>
              <a:rPr lang="nb-NO" sz="2000"/>
              <a:t>Kommunen satset på videreutdanning av sine lærere</a:t>
            </a:r>
            <a:endParaRPr lang="nb-NO" sz="2000">
              <a:cs typeface="Arial"/>
            </a:endParaRPr>
          </a:p>
          <a:p>
            <a:r>
              <a:rPr lang="nb-NO" sz="2000">
                <a:cs typeface="Arial"/>
              </a:rPr>
              <a:t>Ble lagt grunnlag for utvikling av læringsressurser:</a:t>
            </a:r>
          </a:p>
          <a:p>
            <a:pPr lvl="1"/>
            <a:r>
              <a:rPr lang="nb-NO" sz="2000" err="1">
                <a:cs typeface="Arial"/>
              </a:rPr>
              <a:t>Guldal</a:t>
            </a:r>
            <a:r>
              <a:rPr lang="nb-NO" sz="2000">
                <a:cs typeface="Arial"/>
              </a:rPr>
              <a:t> </a:t>
            </a:r>
            <a:r>
              <a:rPr lang="nb-NO" sz="2000" err="1">
                <a:cs typeface="Arial"/>
              </a:rPr>
              <a:t>lále</a:t>
            </a:r>
          </a:p>
          <a:p>
            <a:pPr lvl="1"/>
            <a:r>
              <a:rPr lang="nb-NO" sz="2000">
                <a:cs typeface="Arial"/>
              </a:rPr>
              <a:t>Tegnordbok samisk</a:t>
            </a:r>
          </a:p>
          <a:p>
            <a:endParaRPr lang="nb-NO" sz="2000">
              <a:cs typeface="Arial"/>
            </a:endParaRPr>
          </a:p>
          <a:p>
            <a:endParaRPr lang="nb-NO" sz="2000">
              <a:cs typeface="Arial"/>
            </a:endParaRPr>
          </a:p>
          <a:p>
            <a:endParaRPr lang="nb-NO" sz="2000">
              <a:cs typeface="Arial"/>
            </a:endParaRPr>
          </a:p>
          <a:p>
            <a:endParaRPr lang="nb-NO" sz="2000">
              <a:cs typeface="Arial"/>
            </a:endParaRPr>
          </a:p>
        </p:txBody>
      </p:sp>
      <p:pic>
        <p:nvPicPr>
          <p:cNvPr id="6" name="Plassholder for bilde 5"/>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911" y="1259603"/>
            <a:ext cx="3297600" cy="4563878"/>
          </a:xfrm>
          <a:prstGeom prst="rect">
            <a:avLst/>
          </a:prstGeom>
          <a:noFill/>
          <a:ln>
            <a:noFill/>
          </a:ln>
        </p:spPr>
      </p:pic>
    </p:spTree>
    <p:extLst>
      <p:ext uri="{BB962C8B-B14F-4D97-AF65-F5344CB8AC3E}">
        <p14:creationId xmlns:p14="http://schemas.microsoft.com/office/powerpoint/2010/main" val="110583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C6C8BD-6369-4787-A843-AA470BB5632D}"/>
              </a:ext>
            </a:extLst>
          </p:cNvPr>
          <p:cNvSpPr>
            <a:spLocks noGrp="1"/>
          </p:cNvSpPr>
          <p:nvPr>
            <p:ph type="title"/>
          </p:nvPr>
        </p:nvSpPr>
        <p:spPr/>
        <p:txBody>
          <a:bodyPr/>
          <a:lstStyle/>
          <a:p>
            <a:r>
              <a:rPr lang="nb-NO" b="1"/>
              <a:t>Lytteapp: </a:t>
            </a:r>
            <a:r>
              <a:rPr lang="nb-NO" b="1" err="1"/>
              <a:t>Guldal</a:t>
            </a:r>
            <a:r>
              <a:rPr lang="nb-NO" b="1"/>
              <a:t> Lale</a:t>
            </a:r>
          </a:p>
        </p:txBody>
      </p:sp>
      <p:sp>
        <p:nvSpPr>
          <p:cNvPr id="8" name="TextBox 7">
            <a:extLst>
              <a:ext uri="{FF2B5EF4-FFF2-40B4-BE49-F238E27FC236}">
                <a16:creationId xmlns:a16="http://schemas.microsoft.com/office/drawing/2014/main" id="{451BA4E4-90ED-48F0-B1E6-3589CF0A0567}"/>
              </a:ext>
            </a:extLst>
          </p:cNvPr>
          <p:cNvSpPr txBox="1"/>
          <p:nvPr/>
        </p:nvSpPr>
        <p:spPr>
          <a:xfrm>
            <a:off x="3592513" y="1257300"/>
            <a:ext cx="5295900" cy="563231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Målgruppe</a:t>
            </a:r>
            <a:r>
              <a:rPr lang="en-US"/>
              <a:t>: barn med </a:t>
            </a:r>
            <a:r>
              <a:rPr lang="en-US" err="1"/>
              <a:t>hørselsvansker</a:t>
            </a:r>
            <a:r>
              <a:rPr lang="en-US"/>
              <a:t> </a:t>
            </a:r>
            <a:r>
              <a:rPr lang="en-US" err="1"/>
              <a:t>som</a:t>
            </a:r>
            <a:r>
              <a:rPr lang="en-US"/>
              <a:t> </a:t>
            </a:r>
            <a:r>
              <a:rPr lang="en-US" err="1"/>
              <a:t>skal</a:t>
            </a:r>
            <a:r>
              <a:rPr lang="en-US"/>
              <a:t> </a:t>
            </a:r>
            <a:r>
              <a:rPr lang="en-US" err="1"/>
              <a:t>lære</a:t>
            </a:r>
            <a:r>
              <a:rPr lang="en-US"/>
              <a:t> </a:t>
            </a:r>
            <a:r>
              <a:rPr lang="en-US" err="1"/>
              <a:t>seg</a:t>
            </a:r>
            <a:r>
              <a:rPr lang="en-US"/>
              <a:t> </a:t>
            </a:r>
            <a:r>
              <a:rPr lang="en-US" err="1"/>
              <a:t>nordsamisk</a:t>
            </a:r>
          </a:p>
          <a:p>
            <a:endParaRPr lang="en-US"/>
          </a:p>
          <a:p>
            <a:r>
              <a:rPr lang="en-US" err="1"/>
              <a:t>Programmet</a:t>
            </a:r>
            <a:r>
              <a:rPr lang="en-US"/>
              <a:t> </a:t>
            </a:r>
            <a:r>
              <a:rPr lang="en-US" err="1"/>
              <a:t>gir</a:t>
            </a:r>
            <a:r>
              <a:rPr lang="en-US"/>
              <a:t> </a:t>
            </a:r>
            <a:r>
              <a:rPr lang="en-US" err="1"/>
              <a:t>enkle</a:t>
            </a:r>
            <a:r>
              <a:rPr lang="en-US"/>
              <a:t> </a:t>
            </a:r>
            <a:r>
              <a:rPr lang="en-US" err="1"/>
              <a:t>og</a:t>
            </a:r>
            <a:r>
              <a:rPr lang="en-US"/>
              <a:t> </a:t>
            </a:r>
            <a:r>
              <a:rPr lang="en-US" err="1"/>
              <a:t>tydelig</a:t>
            </a:r>
            <a:r>
              <a:rPr lang="en-US"/>
              <a:t> stimuli </a:t>
            </a:r>
            <a:r>
              <a:rPr lang="en-US" err="1"/>
              <a:t>på</a:t>
            </a:r>
            <a:r>
              <a:rPr lang="en-US"/>
              <a:t> </a:t>
            </a:r>
            <a:r>
              <a:rPr lang="en-US" err="1"/>
              <a:t>ordnivå</a:t>
            </a:r>
            <a:r>
              <a:rPr lang="en-US"/>
              <a:t>, med </a:t>
            </a:r>
            <a:r>
              <a:rPr lang="en-US" err="1"/>
              <a:t>mulighet</a:t>
            </a:r>
            <a:r>
              <a:rPr lang="en-US"/>
              <a:t> for </a:t>
            </a:r>
            <a:r>
              <a:rPr lang="en-US" err="1"/>
              <a:t>gjentatte</a:t>
            </a:r>
            <a:r>
              <a:rPr lang="en-US"/>
              <a:t> </a:t>
            </a:r>
            <a:r>
              <a:rPr lang="en-US" err="1"/>
              <a:t>repetisjoner</a:t>
            </a:r>
            <a:r>
              <a:rPr lang="en-US"/>
              <a:t>.</a:t>
            </a:r>
            <a:endParaRPr lang="en-US">
              <a:cs typeface="Arial"/>
            </a:endParaRPr>
          </a:p>
          <a:p>
            <a:endParaRPr lang="en-US"/>
          </a:p>
          <a:p>
            <a:r>
              <a:rPr lang="en-US" err="1"/>
              <a:t>Kan</a:t>
            </a:r>
            <a:r>
              <a:rPr lang="en-US"/>
              <a:t> </a:t>
            </a:r>
            <a:r>
              <a:rPr lang="en-US" err="1"/>
              <a:t>også</a:t>
            </a:r>
            <a:r>
              <a:rPr lang="en-US"/>
              <a:t> </a:t>
            </a:r>
            <a:r>
              <a:rPr lang="en-US" err="1"/>
              <a:t>brukes</a:t>
            </a:r>
            <a:r>
              <a:rPr lang="en-US"/>
              <a:t> </a:t>
            </a:r>
            <a:r>
              <a:rPr lang="en-US" err="1"/>
              <a:t>av</a:t>
            </a:r>
            <a:r>
              <a:rPr lang="en-US"/>
              <a:t> </a:t>
            </a:r>
            <a:r>
              <a:rPr lang="en-US" err="1"/>
              <a:t>andre</a:t>
            </a:r>
            <a:r>
              <a:rPr lang="en-US"/>
              <a:t> </a:t>
            </a:r>
            <a:r>
              <a:rPr lang="en-US" err="1"/>
              <a:t>som</a:t>
            </a:r>
            <a:r>
              <a:rPr lang="en-US"/>
              <a:t> </a:t>
            </a:r>
            <a:r>
              <a:rPr lang="en-US" err="1"/>
              <a:t>er</a:t>
            </a:r>
            <a:r>
              <a:rPr lang="en-US"/>
              <a:t> </a:t>
            </a:r>
            <a:r>
              <a:rPr lang="en-US" err="1"/>
              <a:t>i</a:t>
            </a:r>
            <a:r>
              <a:rPr lang="en-US"/>
              <a:t> </a:t>
            </a:r>
            <a:r>
              <a:rPr lang="en-US" err="1"/>
              <a:t>ferd</a:t>
            </a:r>
            <a:r>
              <a:rPr lang="en-US"/>
              <a:t> med å </a:t>
            </a:r>
            <a:r>
              <a:rPr lang="en-US" err="1"/>
              <a:t>tilegne</a:t>
            </a:r>
            <a:r>
              <a:rPr lang="en-US"/>
              <a:t> </a:t>
            </a:r>
            <a:r>
              <a:rPr lang="en-US" err="1"/>
              <a:t>seg</a:t>
            </a:r>
            <a:r>
              <a:rPr lang="en-US"/>
              <a:t> </a:t>
            </a:r>
            <a:r>
              <a:rPr lang="en-US" err="1"/>
              <a:t>nordsamisk</a:t>
            </a:r>
            <a:r>
              <a:rPr lang="en-US"/>
              <a:t>. I </a:t>
            </a:r>
            <a:r>
              <a:rPr lang="en-US" err="1"/>
              <a:t>oppgaven</a:t>
            </a:r>
            <a:r>
              <a:rPr lang="en-US"/>
              <a:t> Memory </a:t>
            </a:r>
            <a:r>
              <a:rPr lang="en-US" err="1"/>
              <a:t>benyttes</a:t>
            </a:r>
            <a:r>
              <a:rPr lang="en-US"/>
              <a:t> </a:t>
            </a:r>
            <a:r>
              <a:rPr lang="en-US" err="1"/>
              <a:t>også</a:t>
            </a:r>
            <a:r>
              <a:rPr lang="en-US"/>
              <a:t> </a:t>
            </a:r>
            <a:r>
              <a:rPr lang="en-US" err="1"/>
              <a:t>det</a:t>
            </a:r>
            <a:r>
              <a:rPr lang="en-US"/>
              <a:t> </a:t>
            </a:r>
            <a:r>
              <a:rPr lang="en-US" err="1"/>
              <a:t>skrevne</a:t>
            </a:r>
            <a:r>
              <a:rPr lang="en-US"/>
              <a:t> </a:t>
            </a:r>
            <a:r>
              <a:rPr lang="en-US" err="1"/>
              <a:t>ordet</a:t>
            </a:r>
            <a:r>
              <a:rPr lang="en-US"/>
              <a:t> I </a:t>
            </a:r>
            <a:r>
              <a:rPr lang="en-US" err="1"/>
              <a:t>tillegg</a:t>
            </a:r>
            <a:r>
              <a:rPr lang="en-US"/>
              <a:t> </a:t>
            </a:r>
            <a:r>
              <a:rPr lang="en-US" err="1"/>
              <a:t>til</a:t>
            </a:r>
            <a:r>
              <a:rPr lang="en-US"/>
              <a:t> </a:t>
            </a:r>
            <a:r>
              <a:rPr lang="en-US" err="1"/>
              <a:t>bilder</a:t>
            </a:r>
            <a:r>
              <a:rPr lang="en-US"/>
              <a:t> </a:t>
            </a:r>
            <a:r>
              <a:rPr lang="en-US" err="1"/>
              <a:t>og</a:t>
            </a:r>
            <a:r>
              <a:rPr lang="en-US"/>
              <a:t> tale.</a:t>
            </a:r>
            <a:endParaRPr lang="en-US">
              <a:cs typeface="Arial"/>
            </a:endParaRPr>
          </a:p>
          <a:p>
            <a:endParaRPr lang="en-US">
              <a:cs typeface="Arial"/>
            </a:endParaRPr>
          </a:p>
          <a:p>
            <a:r>
              <a:rPr lang="en-US">
                <a:cs typeface="Arial"/>
              </a:rPr>
              <a:t>152 </a:t>
            </a:r>
            <a:r>
              <a:rPr lang="en-US" err="1">
                <a:cs typeface="Arial"/>
              </a:rPr>
              <a:t>samiske</a:t>
            </a:r>
            <a:r>
              <a:rPr lang="en-US">
                <a:cs typeface="Arial"/>
              </a:rPr>
              <a:t> </a:t>
            </a:r>
            <a:r>
              <a:rPr lang="en-US" err="1">
                <a:cs typeface="Arial"/>
              </a:rPr>
              <a:t>ord</a:t>
            </a:r>
            <a:r>
              <a:rPr lang="en-US">
                <a:cs typeface="Arial"/>
              </a:rPr>
              <a:t> </a:t>
            </a:r>
            <a:r>
              <a:rPr lang="en-US" err="1">
                <a:cs typeface="Arial"/>
              </a:rPr>
              <a:t>som</a:t>
            </a:r>
            <a:r>
              <a:rPr lang="en-US">
                <a:cs typeface="Arial"/>
              </a:rPr>
              <a:t> </a:t>
            </a:r>
            <a:r>
              <a:rPr lang="en-US" err="1">
                <a:cs typeface="Arial"/>
              </a:rPr>
              <a:t>skal</a:t>
            </a:r>
            <a:r>
              <a:rPr lang="en-US">
                <a:cs typeface="Arial"/>
              </a:rPr>
              <a:t> </a:t>
            </a:r>
            <a:r>
              <a:rPr lang="en-US" err="1">
                <a:cs typeface="Arial"/>
              </a:rPr>
              <a:t>gjennkjennes</a:t>
            </a:r>
          </a:p>
          <a:p>
            <a:pPr marL="285750" indent="-285750">
              <a:buFont typeface="Arial"/>
              <a:buChar char="•"/>
            </a:pPr>
            <a:r>
              <a:rPr lang="en-US" err="1">
                <a:cs typeface="Arial"/>
              </a:rPr>
              <a:t>Ordsortering</a:t>
            </a:r>
          </a:p>
          <a:p>
            <a:pPr marL="285750" indent="-285750">
              <a:buFont typeface="Arial"/>
              <a:buChar char="•"/>
            </a:pPr>
            <a:r>
              <a:rPr lang="en-US">
                <a:cs typeface="Arial"/>
              </a:rPr>
              <a:t>Memory</a:t>
            </a:r>
          </a:p>
          <a:p>
            <a:pPr marL="285750" indent="-285750">
              <a:buFont typeface="Arial"/>
              <a:buChar char="•"/>
            </a:pPr>
            <a:r>
              <a:rPr lang="en-US" err="1">
                <a:cs typeface="Arial"/>
              </a:rPr>
              <a:t>Tema</a:t>
            </a:r>
          </a:p>
          <a:p>
            <a:pPr marL="285750" indent="-285750">
              <a:buFont typeface="Arial"/>
              <a:buChar char="•"/>
            </a:pPr>
            <a:r>
              <a:rPr lang="en-US">
                <a:cs typeface="Arial"/>
              </a:rPr>
              <a:t>Huske </a:t>
            </a:r>
            <a:r>
              <a:rPr lang="en-US" err="1">
                <a:cs typeface="Arial"/>
              </a:rPr>
              <a:t>ord</a:t>
            </a:r>
          </a:p>
          <a:p>
            <a:endParaRPr lang="en-US">
              <a:cs typeface="Arial"/>
            </a:endParaRPr>
          </a:p>
          <a:p>
            <a:endParaRPr lang="en-US">
              <a:cs typeface="Arial"/>
            </a:endParaRPr>
          </a:p>
          <a:p>
            <a:endParaRPr lang="en-US">
              <a:cs typeface="Arial"/>
            </a:endParaRPr>
          </a:p>
          <a:p>
            <a:endParaRPr lang="en-US">
              <a:cs typeface="Arial"/>
            </a:endParaRPr>
          </a:p>
        </p:txBody>
      </p:sp>
      <p:pic>
        <p:nvPicPr>
          <p:cNvPr id="3" name="Bilde 3">
            <a:extLst>
              <a:ext uri="{FF2B5EF4-FFF2-40B4-BE49-F238E27FC236}">
                <a16:creationId xmlns:a16="http://schemas.microsoft.com/office/drawing/2014/main" id="{5A04BCA0-90BE-419C-ADB7-E47A65ED0A09}"/>
              </a:ext>
            </a:extLst>
          </p:cNvPr>
          <p:cNvPicPr>
            <a:picLocks noChangeAspect="1"/>
          </p:cNvPicPr>
          <p:nvPr/>
        </p:nvPicPr>
        <p:blipFill>
          <a:blip r:embed="rId3"/>
          <a:stretch>
            <a:fillRect/>
          </a:stretch>
        </p:blipFill>
        <p:spPr>
          <a:xfrm>
            <a:off x="619125" y="1447800"/>
            <a:ext cx="2743200" cy="2057400"/>
          </a:xfrm>
          <a:prstGeom prst="rect">
            <a:avLst/>
          </a:prstGeom>
        </p:spPr>
      </p:pic>
    </p:spTree>
    <p:extLst>
      <p:ext uri="{BB962C8B-B14F-4D97-AF65-F5344CB8AC3E}">
        <p14:creationId xmlns:p14="http://schemas.microsoft.com/office/powerpoint/2010/main" val="101804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824" y="5209623"/>
            <a:ext cx="1364062" cy="956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929" y="3192868"/>
            <a:ext cx="1031940" cy="1459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e 3"/>
          <p:cNvPicPr>
            <a:picLocks noChangeAspect="1"/>
          </p:cNvPicPr>
          <p:nvPr/>
        </p:nvPicPr>
        <p:blipFill rotWithShape="1">
          <a:blip r:embed="rId5" cstate="print">
            <a:extLst>
              <a:ext uri="{28A0092B-C50C-407E-A947-70E740481C1C}">
                <a14:useLocalDpi xmlns:a14="http://schemas.microsoft.com/office/drawing/2010/main" val="0"/>
              </a:ext>
            </a:extLst>
          </a:blip>
          <a:srcRect t="2394" r="8518" b="7807"/>
          <a:stretch/>
        </p:blipFill>
        <p:spPr>
          <a:xfrm>
            <a:off x="6073751" y="1349281"/>
            <a:ext cx="1117611" cy="1547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Bild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7310" y="1320115"/>
            <a:ext cx="1128088" cy="1587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3751" y="3192869"/>
            <a:ext cx="1140209" cy="1459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4929" y="4871211"/>
            <a:ext cx="915883" cy="1295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tel 1"/>
          <p:cNvSpPr txBox="1">
            <a:spLocks/>
          </p:cNvSpPr>
          <p:nvPr/>
        </p:nvSpPr>
        <p:spPr>
          <a:xfrm>
            <a:off x="251999" y="585525"/>
            <a:ext cx="8640002" cy="467213"/>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000000"/>
                </a:solidFill>
                <a:effectLst/>
                <a:uLnTx/>
                <a:uFillTx/>
                <a:latin typeface="Arial"/>
                <a:cs typeface="Arial"/>
                <a:sym typeface="Arial"/>
              </a:rPr>
              <a:t>Samiskspråklige læringsressurser</a:t>
            </a:r>
          </a:p>
        </p:txBody>
      </p:sp>
      <p:sp>
        <p:nvSpPr>
          <p:cNvPr id="10" name="Text Placeholder 2">
            <a:extLst>
              <a:ext uri="{FF2B5EF4-FFF2-40B4-BE49-F238E27FC236}">
                <a16:creationId xmlns:a16="http://schemas.microsoft.com/office/drawing/2014/main" id="{85BFF9AB-0A68-4CF1-B07B-857823FC5B0E}"/>
              </a:ext>
            </a:extLst>
          </p:cNvPr>
          <p:cNvSpPr txBox="1">
            <a:spLocks/>
          </p:cNvSpPr>
          <p:nvPr/>
        </p:nvSpPr>
        <p:spPr>
          <a:xfrm>
            <a:off x="804863" y="1600200"/>
            <a:ext cx="4077219" cy="4525963"/>
          </a:xfrm>
          <a:prstGeom prst="rect">
            <a:avLst/>
          </a:prstGeom>
        </p:spPr>
        <p:txBody>
          <a:bodyPr lIns="0" tIns="0" rIns="0" bIns="0" anchor="t">
            <a:normAutofit/>
          </a:bodyPr>
          <a:lstStyle>
            <a:lvl1pPr marL="342900" marR="0" indent="-342900" algn="l" defTabSz="914400" rtl="0" latinLnBrk="0">
              <a:lnSpc>
                <a:spcPct val="100000"/>
              </a:lnSpc>
              <a:spcBef>
                <a:spcPts val="400"/>
              </a:spcBef>
              <a:spcAft>
                <a:spcPts val="0"/>
              </a:spcAft>
              <a:buClrTx/>
              <a:buSzPts val="1800"/>
              <a:buFontTx/>
              <a:buBlip>
                <a:blip r:embed="rId9"/>
              </a:buBlip>
              <a:tabLst/>
              <a:defRPr sz="1800" b="0" i="0" u="none" strike="noStrike" cap="none" spc="0" baseline="0">
                <a:ln>
                  <a:noFill/>
                </a:ln>
                <a:solidFill>
                  <a:srgbClr val="000000"/>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ts val="1800"/>
              <a:buFontTx/>
              <a:buBlip>
                <a:blip r:embed="rId9"/>
              </a:buBlip>
              <a:tabLst/>
              <a:defRPr sz="1800" b="0" i="0" u="none" strike="noStrike" cap="none" spc="0" baseline="0">
                <a:ln>
                  <a:noFill/>
                </a:ln>
                <a:solidFill>
                  <a:srgbClr val="000000"/>
                </a:solidFill>
                <a:uFillTx/>
                <a:latin typeface="Arial"/>
                <a:ea typeface="Arial"/>
                <a:cs typeface="Arial"/>
                <a:sym typeface="Arial"/>
              </a:defRPr>
            </a:lvl2pPr>
            <a:lvl3pPr marL="1171575" marR="0" indent="-257175" algn="l" defTabSz="914400" rtl="0" latinLnBrk="0">
              <a:lnSpc>
                <a:spcPct val="100000"/>
              </a:lnSpc>
              <a:spcBef>
                <a:spcPts val="400"/>
              </a:spcBef>
              <a:spcAft>
                <a:spcPts val="0"/>
              </a:spcAft>
              <a:buClrTx/>
              <a:buSzPts val="1800"/>
              <a:buFontTx/>
              <a:buBlip>
                <a:blip r:embed="rId9"/>
              </a:buBlip>
              <a:tabLst/>
              <a:defRPr sz="1800" b="0" i="0" u="none" strike="noStrike" cap="none" spc="0" baseline="0">
                <a:ln>
                  <a:noFill/>
                </a:ln>
                <a:solidFill>
                  <a:srgbClr val="000000"/>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ts val="1800"/>
              <a:buFontTx/>
              <a:buBlip>
                <a:blip r:embed="rId9"/>
              </a:buBlip>
              <a:tabLst/>
              <a:defRPr sz="1800" b="0" i="0" u="none" strike="noStrike" cap="none" spc="0" baseline="0">
                <a:ln>
                  <a:noFill/>
                </a:ln>
                <a:solidFill>
                  <a:srgbClr val="000000"/>
                </a:solidFill>
                <a:uFillTx/>
                <a:latin typeface="Arial"/>
                <a:ea typeface="Arial"/>
                <a:cs typeface="Arial"/>
                <a:sym typeface="Arial"/>
              </a:defRPr>
            </a:lvl4pPr>
            <a:lvl5pPr marL="2171700" marR="0" indent="-342900" algn="l" defTabSz="914400" rtl="0" latinLnBrk="0">
              <a:lnSpc>
                <a:spcPct val="100000"/>
              </a:lnSpc>
              <a:spcBef>
                <a:spcPts val="400"/>
              </a:spcBef>
              <a:spcAft>
                <a:spcPts val="0"/>
              </a:spcAft>
              <a:buClrTx/>
              <a:buSzPts val="1800"/>
              <a:buFontTx/>
              <a:buBlip>
                <a:blip r:embed="rId9"/>
              </a:buBlip>
              <a:tabLst/>
              <a:defRPr sz="1800" b="0" i="0" u="none" strike="noStrike" cap="none" spc="0" baseline="0">
                <a:ln>
                  <a:noFill/>
                </a:ln>
                <a:solidFill>
                  <a:srgbClr val="000000"/>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9pPr>
          </a:lstStyle>
          <a:p>
            <a:pPr>
              <a:defRPr/>
            </a:pPr>
            <a:r>
              <a:rPr kumimoji="0" lang="nb-NO" sz="2000" b="0" i="0" u="none" strike="noStrike" kern="1200" cap="none" spc="0" normalizeH="0" baseline="0" noProof="0">
                <a:ln>
                  <a:noFill/>
                </a:ln>
                <a:solidFill>
                  <a:srgbClr val="000000"/>
                </a:solidFill>
                <a:effectLst/>
                <a:uLnTx/>
                <a:uFillTx/>
                <a:latin typeface="Arial"/>
                <a:cs typeface="Arial"/>
                <a:sym typeface="Arial"/>
              </a:rPr>
              <a:t>SEAD har utviklet en rekke samiskspråklige</a:t>
            </a:r>
            <a:r>
              <a:rPr lang="nb-NO" sz="2000"/>
              <a:t> læringsressurser, læremidler</a:t>
            </a:r>
            <a:r>
              <a:rPr kumimoji="0" lang="nb-NO" sz="2000" b="0" i="0" u="none" strike="noStrike" kern="1200" cap="none" spc="0" normalizeH="0" baseline="0" noProof="0">
                <a:ln>
                  <a:noFill/>
                </a:ln>
                <a:solidFill>
                  <a:srgbClr val="000000"/>
                </a:solidFill>
                <a:effectLst/>
                <a:uLnTx/>
                <a:uFillTx/>
                <a:latin typeface="Arial"/>
                <a:cs typeface="Arial"/>
                <a:sym typeface="Arial"/>
              </a:rPr>
              <a:t> kartleggingsmateriell på nordsamisk, lulesamisk og sørsamisk</a:t>
            </a:r>
          </a:p>
          <a:p>
            <a:pPr>
              <a:defRPr/>
            </a:pPr>
            <a:r>
              <a:rPr kumimoji="0" lang="nb-NO" sz="2000" b="0" i="0" u="none" strike="noStrike" kern="1200" cap="none" spc="0" normalizeH="0" baseline="0" noProof="0">
                <a:ln>
                  <a:noFill/>
                </a:ln>
                <a:solidFill>
                  <a:srgbClr val="000000"/>
                </a:solidFill>
                <a:effectLst/>
                <a:uLnTx/>
                <a:uFillTx/>
                <a:latin typeface="Arial"/>
                <a:cs typeface="Arial"/>
                <a:sym typeface="Arial"/>
              </a:rPr>
              <a:t>Sametinget er en viktig </a:t>
            </a:r>
            <a:r>
              <a:rPr lang="nb-NO" sz="2000"/>
              <a:t>samarbeidspartner og </a:t>
            </a:r>
            <a:r>
              <a:rPr lang="nb-NO" sz="2000" err="1"/>
              <a:t>hovedfinansierer</a:t>
            </a:r>
            <a:r>
              <a:rPr lang="nb-NO" sz="2000"/>
              <a:t> prosjektene</a:t>
            </a:r>
            <a:endParaRPr lang="nb-NO" sz="2000" b="0" i="0" u="none" strike="noStrike" cap="none" baseline="0" noProof="0">
              <a:solidFill>
                <a:srgbClr val="000000"/>
              </a:solidFill>
              <a:latin typeface="Arial"/>
              <a:cs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9"/>
              </a:buBlip>
              <a:tabLst/>
              <a:defRPr/>
            </a:pPr>
            <a:r>
              <a:rPr kumimoji="0" lang="nb-NO" sz="2000" b="0" i="0" u="none" strike="noStrike" kern="1200" cap="none" spc="0" normalizeH="0" baseline="0" noProof="0">
                <a:ln>
                  <a:noFill/>
                </a:ln>
                <a:solidFill>
                  <a:srgbClr val="000000"/>
                </a:solidFill>
                <a:effectLst/>
                <a:uLnTx/>
                <a:uFillTx/>
                <a:latin typeface="Arial"/>
                <a:cs typeface="Arial"/>
                <a:sym typeface="Arial"/>
              </a:rPr>
              <a:t>En del større prosjekter med standardiseringer og fagutvikling</a:t>
            </a:r>
            <a:endParaRPr lang="nb-NO" sz="2000" b="0" i="0" u="none" strike="noStrike" cap="none" baseline="0" noProof="0">
              <a:solidFill>
                <a:srgbClr val="000000"/>
              </a:solidFill>
              <a:latin typeface="Arial"/>
              <a:cs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9"/>
              </a:buBlip>
              <a:tabLst/>
              <a:defRPr/>
            </a:pPr>
            <a:endParaRPr lang="nb-NO" sz="2000" b="0" i="0" u="none" strike="noStrike" cap="none" baseline="0" noProof="0">
              <a:solidFill>
                <a:srgbClr val="000000"/>
              </a:solidFill>
              <a:latin typeface="Arial"/>
              <a:cs typeface="Arial"/>
            </a:endParaRPr>
          </a:p>
          <a:p>
            <a:pPr marL="342900" marR="0" lvl="0" indent="-342900" algn="l" defTabSz="914400" rtl="0" eaLnBrk="1" fontAlgn="auto" latinLnBrk="0" hangingPunct="1">
              <a:lnSpc>
                <a:spcPct val="100000"/>
              </a:lnSpc>
              <a:spcBef>
                <a:spcPts val="400"/>
              </a:spcBef>
              <a:spcAft>
                <a:spcPts val="0"/>
              </a:spcAft>
              <a:buClrTx/>
              <a:buSzPts val="1800"/>
              <a:buFont typeface="Arial"/>
              <a:buChar char="•"/>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p:txBody>
      </p:sp>
      <p:pic>
        <p:nvPicPr>
          <p:cNvPr id="11" name="image1.png"/>
          <p:cNvPicPr>
            <a:picLocks noChangeAspect="1"/>
          </p:cNvPicPr>
          <p:nvPr/>
        </p:nvPicPr>
        <p:blipFill>
          <a:blip r:embed="rId10">
            <a:extLst/>
          </a:blip>
          <a:stretch>
            <a:fillRect/>
          </a:stretch>
        </p:blipFill>
        <p:spPr>
          <a:xfrm>
            <a:off x="0" y="6370323"/>
            <a:ext cx="1414276" cy="487677"/>
          </a:xfrm>
          <a:prstGeom prst="rect">
            <a:avLst/>
          </a:prstGeom>
          <a:ln w="12700">
            <a:miter lim="400000"/>
          </a:ln>
        </p:spPr>
      </p:pic>
      <p:sp>
        <p:nvSpPr>
          <p:cNvPr id="12" name="Shape 3"/>
          <p:cNvSpPr/>
          <p:nvPr/>
        </p:nvSpPr>
        <p:spPr>
          <a:xfrm>
            <a:off x="251523" y="6299996"/>
            <a:ext cx="8639993" cy="1"/>
          </a:xfrm>
          <a:prstGeom prst="line">
            <a:avLst/>
          </a:prstGeom>
          <a:ln w="6345">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5815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Pågående prosjekt</a:t>
            </a:r>
          </a:p>
        </p:txBody>
      </p:sp>
      <p:sp>
        <p:nvSpPr>
          <p:cNvPr id="3" name="Plassholder for tekst 2"/>
          <p:cNvSpPr>
            <a:spLocks noGrp="1"/>
          </p:cNvSpPr>
          <p:nvPr>
            <p:ph type="body" idx="1"/>
          </p:nvPr>
        </p:nvSpPr>
        <p:spPr/>
        <p:txBody>
          <a:bodyPr lIns="0" tIns="0" rIns="0" bIns="0" anchor="t">
            <a:normAutofit/>
          </a:bodyPr>
          <a:lstStyle/>
          <a:p>
            <a:r>
              <a:rPr lang="nb-NO" sz="2000"/>
              <a:t>Logos på nordsamisk</a:t>
            </a:r>
          </a:p>
          <a:p>
            <a:r>
              <a:rPr lang="nb-NO" sz="2000"/>
              <a:t>Fonemtest på sørsamisk og fonemtest på lulesamisk</a:t>
            </a:r>
          </a:p>
          <a:p>
            <a:r>
              <a:rPr lang="nb-NO" sz="2000"/>
              <a:t>Matematikk app – nord-, </a:t>
            </a:r>
            <a:r>
              <a:rPr lang="nb-NO" sz="2000" err="1"/>
              <a:t>lule</a:t>
            </a:r>
            <a:r>
              <a:rPr lang="nb-NO" sz="2000"/>
              <a:t>- og sørsamisk</a:t>
            </a:r>
          </a:p>
          <a:p>
            <a:r>
              <a:rPr lang="nb-NO" sz="2000"/>
              <a:t>Samiske dokker – nord-, </a:t>
            </a:r>
            <a:r>
              <a:rPr lang="nb-NO" sz="2000" err="1"/>
              <a:t>lule</a:t>
            </a:r>
            <a:r>
              <a:rPr lang="nb-NO" sz="2000"/>
              <a:t>- og sørsamisk</a:t>
            </a:r>
          </a:p>
          <a:p>
            <a:r>
              <a:rPr lang="nb-NO" sz="2000"/>
              <a:t>Tale og lyttetrening app «</a:t>
            </a:r>
            <a:r>
              <a:rPr lang="nb-NO" sz="2000" err="1"/>
              <a:t>Guldal</a:t>
            </a:r>
            <a:r>
              <a:rPr lang="nb-NO" sz="2000"/>
              <a:t> lale»</a:t>
            </a:r>
          </a:p>
          <a:p>
            <a:r>
              <a:rPr lang="nb-NO" sz="2000"/>
              <a:t>Tegnordbok app - nordsamisk</a:t>
            </a:r>
          </a:p>
          <a:p>
            <a:r>
              <a:rPr lang="nb-NO" sz="2000"/>
              <a:t>Nytt prosjekt: Afasi app</a:t>
            </a:r>
          </a:p>
          <a:p>
            <a:endParaRPr lang="nb-NO" sz="2000"/>
          </a:p>
          <a:p>
            <a:r>
              <a:rPr lang="nb-NO" sz="2000"/>
              <a:t>Sametinget har gitt støtte til alle disse prosjektene</a:t>
            </a:r>
          </a:p>
        </p:txBody>
      </p:sp>
    </p:spTree>
    <p:extLst>
      <p:ext uri="{BB962C8B-B14F-4D97-AF65-F5344CB8AC3E}">
        <p14:creationId xmlns:p14="http://schemas.microsoft.com/office/powerpoint/2010/main" val="92922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a:xfrm>
            <a:off x="251999" y="585526"/>
            <a:ext cx="4518121" cy="467212"/>
          </a:xfrm>
        </p:spPr>
        <p:txBody>
          <a:bodyPr>
            <a:normAutofit fontScale="90000"/>
          </a:bodyPr>
          <a:lstStyle/>
          <a:p>
            <a:r>
              <a:rPr lang="nb-NO" sz="2800"/>
              <a:t>Tjenester på individnivå</a:t>
            </a:r>
            <a:br>
              <a:rPr lang="nb-NO" sz="2800"/>
            </a:br>
            <a:r>
              <a:rPr lang="nb-NO" sz="2200"/>
              <a:t>- utgangspunkt i en navngitt person</a:t>
            </a:r>
            <a:br>
              <a:rPr lang="nb-NO" sz="2800"/>
            </a:br>
            <a:endParaRPr lang="nn-NO" sz="2800"/>
          </a:p>
        </p:txBody>
      </p:sp>
      <p:sp>
        <p:nvSpPr>
          <p:cNvPr id="3" name="Plassholder for innhold 2"/>
          <p:cNvSpPr txBox="1">
            <a:spLocks noGrp="1"/>
          </p:cNvSpPr>
          <p:nvPr>
            <p:ph type="body" idx="4294967295"/>
          </p:nvPr>
        </p:nvSpPr>
        <p:spPr>
          <a:xfrm>
            <a:off x="600047" y="1851660"/>
            <a:ext cx="4429153" cy="4198603"/>
          </a:xfrm>
        </p:spPr>
        <p:txBody>
          <a:bodyPr/>
          <a:lstStyle/>
          <a:p>
            <a:pPr lvl="0"/>
            <a:r>
              <a:rPr lang="nb-NO" sz="2000"/>
              <a:t>veiledning, rådgivning og konsultasjon</a:t>
            </a:r>
          </a:p>
          <a:p>
            <a:pPr lvl="0"/>
            <a:r>
              <a:rPr lang="nb-NO" sz="2000"/>
              <a:t>utredning</a:t>
            </a:r>
          </a:p>
          <a:p>
            <a:pPr lvl="0"/>
            <a:r>
              <a:rPr lang="nb-NO" sz="2000"/>
              <a:t>utvikle og evaluere tiltak</a:t>
            </a:r>
          </a:p>
          <a:p>
            <a:pPr lvl="0"/>
            <a:r>
              <a:rPr lang="nb-NO" sz="2000"/>
              <a:t>kurs for brukere</a:t>
            </a:r>
          </a:p>
          <a:p>
            <a:pPr lvl="0"/>
            <a:r>
              <a:rPr lang="nb-NO" sz="2000"/>
              <a:t>kurs for foreldre og foresatte</a:t>
            </a:r>
          </a:p>
          <a:p>
            <a:pPr lvl="0"/>
            <a:r>
              <a:rPr lang="nb-NO" sz="2000"/>
              <a:t>deltidsopplæring for tegnspråkbrukere</a:t>
            </a:r>
          </a:p>
          <a:p>
            <a:pPr lvl="0"/>
            <a:r>
              <a:rPr lang="nb-NO" sz="2000"/>
              <a:t>heltidsopplæring for elever med døvblindhet og tegnspråklige elever</a:t>
            </a:r>
          </a:p>
          <a:p>
            <a:pPr lvl="0"/>
            <a:r>
              <a:rPr lang="nb-NO" sz="2000"/>
              <a:t>lokal kompetanseheving</a:t>
            </a:r>
          </a:p>
          <a:p>
            <a:pPr lvl="0"/>
            <a:endParaRPr lang="nb-NO"/>
          </a:p>
          <a:p>
            <a:pPr lvl="0"/>
            <a:endParaRPr lang="nb-NO"/>
          </a:p>
        </p:txBody>
      </p:sp>
      <p:pic>
        <p:nvPicPr>
          <p:cNvPr id="6" name="Bilde 5" descr="Et bilde som inneholder person, vegg, innendørs, sitter&#10;&#10;Beskrivelse som er generert med svært høy visshet">
            <a:extLst>
              <a:ext uri="{FF2B5EF4-FFF2-40B4-BE49-F238E27FC236}">
                <a16:creationId xmlns:a16="http://schemas.microsoft.com/office/drawing/2014/main" id="{5ECBEA35-FB0D-4F77-82F7-60E7BD1715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05" r="39000"/>
          <a:stretch/>
        </p:blipFill>
        <p:spPr>
          <a:xfrm>
            <a:off x="5410200" y="0"/>
            <a:ext cx="3733800" cy="6858000"/>
          </a:xfrm>
          <a:prstGeom prst="rect">
            <a:avLst/>
          </a:prstGeom>
        </p:spPr>
      </p:pic>
    </p:spTree>
    <p:extLst>
      <p:ext uri="{BB962C8B-B14F-4D97-AF65-F5344CB8AC3E}">
        <p14:creationId xmlns:p14="http://schemas.microsoft.com/office/powerpoint/2010/main" val="396880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02F7-9900-4F59-83E7-DC8A265F1318}"/>
              </a:ext>
            </a:extLst>
          </p:cNvPr>
          <p:cNvSpPr>
            <a:spLocks noGrp="1"/>
          </p:cNvSpPr>
          <p:nvPr>
            <p:ph type="title"/>
          </p:nvPr>
        </p:nvSpPr>
        <p:spPr/>
        <p:txBody>
          <a:bodyPr lIns="0" tIns="0" rIns="0" bIns="0" anchor="t">
            <a:normAutofit/>
          </a:bodyPr>
          <a:lstStyle/>
          <a:p>
            <a:r>
              <a:rPr lang="nb-NO"/>
              <a:t>Oppsummering</a:t>
            </a:r>
            <a:endParaRPr lang="nb-NO">
              <a:solidFill>
                <a:schemeClr val="tx1"/>
              </a:solidFill>
            </a:endParaRPr>
          </a:p>
        </p:txBody>
      </p:sp>
      <p:sp>
        <p:nvSpPr>
          <p:cNvPr id="3" name="Text Placeholder 2">
            <a:extLst>
              <a:ext uri="{FF2B5EF4-FFF2-40B4-BE49-F238E27FC236}">
                <a16:creationId xmlns:a16="http://schemas.microsoft.com/office/drawing/2014/main" id="{4AC41037-BD9D-4D75-880A-6697E4DE7264}"/>
              </a:ext>
            </a:extLst>
          </p:cNvPr>
          <p:cNvSpPr>
            <a:spLocks noGrp="1"/>
          </p:cNvSpPr>
          <p:nvPr>
            <p:ph type="body" idx="1"/>
          </p:nvPr>
        </p:nvSpPr>
        <p:spPr>
          <a:xfrm>
            <a:off x="804863" y="1112914"/>
            <a:ext cx="7518400" cy="5013249"/>
          </a:xfrm>
        </p:spPr>
        <p:txBody>
          <a:bodyPr lIns="0" tIns="0" rIns="0" bIns="0" anchor="t">
            <a:normAutofit fontScale="62500" lnSpcReduction="20000"/>
          </a:bodyPr>
          <a:lstStyle/>
          <a:p>
            <a:pPr marL="0" indent="0">
              <a:lnSpc>
                <a:spcPct val="120000"/>
              </a:lnSpc>
              <a:buNone/>
              <a:defRPr sz="2000"/>
            </a:pPr>
            <a:endParaRPr lang="nb-NO" sz="2400"/>
          </a:p>
          <a:p>
            <a:pPr>
              <a:lnSpc>
                <a:spcPct val="120000"/>
              </a:lnSpc>
              <a:buChar char="•"/>
              <a:defRPr sz="2000"/>
            </a:pPr>
            <a:endParaRPr lang="nb-NO" sz="2400">
              <a:cs typeface="Arial"/>
            </a:endParaRPr>
          </a:p>
          <a:p>
            <a:pPr>
              <a:lnSpc>
                <a:spcPct val="120000"/>
              </a:lnSpc>
              <a:defRPr sz="2000"/>
            </a:pPr>
            <a:r>
              <a:rPr lang="nb-NO" sz="2400"/>
              <a:t>Lover og </a:t>
            </a:r>
            <a:r>
              <a:rPr lang="nb-NO" sz="2400">
                <a:cs typeface="Arial"/>
              </a:rPr>
              <a:t>forskrifter sikrer at samiskspråklige barn og unge skal få et likeverdig tilbud også innen spesialpedagogikk. Samiskspråklige barn og unge mister ikke retten til sitt språk selv om de har behov for ekstra tilpasning, som for eksempel tegnspråk.</a:t>
            </a:r>
          </a:p>
          <a:p>
            <a:pPr marL="0" indent="0">
              <a:lnSpc>
                <a:spcPct val="120000"/>
              </a:lnSpc>
              <a:buNone/>
              <a:defRPr sz="2000"/>
            </a:pPr>
            <a:endParaRPr lang="nb-NO" sz="2400"/>
          </a:p>
          <a:p>
            <a:pPr>
              <a:lnSpc>
                <a:spcPct val="120000"/>
              </a:lnSpc>
              <a:defRPr sz="2000"/>
            </a:pPr>
            <a:r>
              <a:rPr lang="nb-NO" sz="2400"/>
              <a:t>Det er behov for at PP-tjeneste, skole og barnehage møter utfordringer og ser muligheter for mestring og utvikling for samiskspråklige barn og unge med særskilte behov</a:t>
            </a:r>
            <a:r>
              <a:rPr lang="nb-NO" sz="2400">
                <a:cs typeface="Arial"/>
              </a:rPr>
              <a:t>.</a:t>
            </a:r>
            <a:endParaRPr lang="nb-NO" sz="2400"/>
          </a:p>
          <a:p>
            <a:pPr>
              <a:lnSpc>
                <a:spcPct val="120000"/>
              </a:lnSpc>
              <a:defRPr sz="2000"/>
            </a:pPr>
            <a:endParaRPr lang="nb-NO" sz="2400"/>
          </a:p>
          <a:p>
            <a:pPr>
              <a:lnSpc>
                <a:spcPct val="120000"/>
              </a:lnSpc>
              <a:defRPr sz="2000"/>
            </a:pPr>
            <a:r>
              <a:rPr lang="nb-NO" sz="2400" err="1"/>
              <a:t>Statped</a:t>
            </a:r>
            <a:r>
              <a:rPr lang="nb-NO" sz="2400"/>
              <a:t> nord med Samisk spesialpedagogisk støtte (SEAD) kan støtte kommuner og fylkeskommuner gjennom samisk språkkompetanse, samisk kulturkompetanse og et spesialpedagogisk kyndig blikk</a:t>
            </a:r>
            <a:r>
              <a:rPr lang="nb-NO" sz="2400">
                <a:cs typeface="Arial"/>
              </a:rPr>
              <a:t>. </a:t>
            </a:r>
            <a:r>
              <a:rPr lang="nb-NO" sz="2400" err="1">
                <a:cs typeface="Arial"/>
              </a:rPr>
              <a:t>Statped</a:t>
            </a:r>
            <a:r>
              <a:rPr lang="nb-NO" sz="2400">
                <a:cs typeface="Arial"/>
              </a:rPr>
              <a:t> arbeider flerfaglig og kan tilby tjenester innenfor alle fagområder rettet mot samiskspråklige.</a:t>
            </a:r>
            <a:endParaRPr lang="nb-NO" sz="2400"/>
          </a:p>
          <a:p>
            <a:pPr marL="0" indent="0">
              <a:lnSpc>
                <a:spcPct val="120000"/>
              </a:lnSpc>
              <a:buNone/>
              <a:defRPr sz="2000"/>
            </a:pPr>
            <a:endParaRPr lang="nb-NO" sz="2400">
              <a:cs typeface="Arial"/>
            </a:endParaRPr>
          </a:p>
          <a:p>
            <a:pPr>
              <a:lnSpc>
                <a:spcPct val="120000"/>
              </a:lnSpc>
              <a:defRPr sz="2000"/>
            </a:pPr>
            <a:r>
              <a:rPr lang="nb-NO" sz="2400">
                <a:cs typeface="Arial"/>
              </a:rPr>
              <a:t>Det jobbes kontinuerlig med å utvikle læringsressurser for samiskspråklige barn og unge. Det er viktig at kommunene er oppdatert på hva som finnes, og tar det i bruk: se gjerne på nettsidene statped.no og ovttas.no</a:t>
            </a:r>
          </a:p>
          <a:p>
            <a:pPr>
              <a:lnSpc>
                <a:spcPct val="120000"/>
              </a:lnSpc>
              <a:buChar char="•"/>
              <a:defRPr sz="2000"/>
            </a:pPr>
            <a:endParaRPr lang="nb-NO" sz="2400">
              <a:cs typeface="Arial"/>
            </a:endParaRPr>
          </a:p>
          <a:p>
            <a:pPr>
              <a:lnSpc>
                <a:spcPct val="120000"/>
              </a:lnSpc>
              <a:defRPr sz="2000"/>
            </a:pPr>
            <a:endParaRPr lang="nb-NO" sz="2400">
              <a:cs typeface="Arial"/>
            </a:endParaRPr>
          </a:p>
        </p:txBody>
      </p:sp>
    </p:spTree>
    <p:extLst>
      <p:ext uri="{BB962C8B-B14F-4D97-AF65-F5344CB8AC3E}">
        <p14:creationId xmlns:p14="http://schemas.microsoft.com/office/powerpoint/2010/main" val="197933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a:xfrm>
            <a:off x="251999" y="585526"/>
            <a:ext cx="4990561" cy="467212"/>
          </a:xfrm>
        </p:spPr>
        <p:txBody>
          <a:bodyPr>
            <a:normAutofit fontScale="90000"/>
          </a:bodyPr>
          <a:lstStyle/>
          <a:p>
            <a:r>
              <a:rPr lang="nb-NO" sz="3100"/>
              <a:t>Tjenester på systemnivå</a:t>
            </a:r>
            <a:br>
              <a:rPr lang="nb-NO" sz="3100"/>
            </a:br>
            <a:r>
              <a:rPr lang="nb-NO" sz="2200"/>
              <a:t>- ikke er rettet mot navngitte personer</a:t>
            </a:r>
            <a:br>
              <a:rPr lang="nb-NO" sz="2200"/>
            </a:br>
            <a:endParaRPr lang="nn-NO" sz="2200"/>
          </a:p>
        </p:txBody>
      </p:sp>
      <p:sp>
        <p:nvSpPr>
          <p:cNvPr id="3" name="Plassholder for innhold 2"/>
          <p:cNvSpPr txBox="1">
            <a:spLocks noGrp="1"/>
          </p:cNvSpPr>
          <p:nvPr>
            <p:ph type="body" idx="4294967295"/>
          </p:nvPr>
        </p:nvSpPr>
        <p:spPr>
          <a:xfrm>
            <a:off x="600047" y="1638264"/>
            <a:ext cx="4642513" cy="4527040"/>
          </a:xfrm>
        </p:spPr>
        <p:txBody>
          <a:bodyPr>
            <a:noAutofit/>
          </a:bodyPr>
          <a:lstStyle/>
          <a:p>
            <a:pPr lvl="0">
              <a:lnSpc>
                <a:spcPct val="90000"/>
              </a:lnSpc>
              <a:buSzPts val="1700"/>
            </a:pPr>
            <a:r>
              <a:rPr lang="nb-NO" sz="2000"/>
              <a:t>systemarbeid på ulike nivå, knyttet til:</a:t>
            </a:r>
          </a:p>
          <a:p>
            <a:pPr lvl="1">
              <a:lnSpc>
                <a:spcPct val="90000"/>
              </a:lnSpc>
              <a:buSzPts val="1700"/>
            </a:pPr>
            <a:r>
              <a:rPr lang="nb-NO" sz="2000"/>
              <a:t>læringsmiljø i barnehage og skole</a:t>
            </a:r>
          </a:p>
          <a:p>
            <a:pPr lvl="1">
              <a:lnSpc>
                <a:spcPct val="90000"/>
              </a:lnSpc>
              <a:buSzPts val="1700"/>
            </a:pPr>
            <a:r>
              <a:rPr lang="nb-NO" sz="2000"/>
              <a:t>barnehagen eller skolen som organisasjon</a:t>
            </a:r>
          </a:p>
          <a:p>
            <a:pPr lvl="1">
              <a:lnSpc>
                <a:spcPct val="90000"/>
              </a:lnSpc>
              <a:buSzPts val="1700"/>
            </a:pPr>
            <a:r>
              <a:rPr lang="nb-NO" sz="2000"/>
              <a:t>kommunen eller fylkeskommunen som organisasjon</a:t>
            </a:r>
          </a:p>
          <a:p>
            <a:pPr marL="0" lvl="0" indent="0">
              <a:lnSpc>
                <a:spcPct val="90000"/>
              </a:lnSpc>
              <a:buSzPts val="1700"/>
              <a:buNone/>
            </a:pPr>
            <a:endParaRPr lang="nb-NO" sz="2000"/>
          </a:p>
          <a:p>
            <a:pPr lvl="0">
              <a:lnSpc>
                <a:spcPct val="90000"/>
              </a:lnSpc>
              <a:buSzPts val="1700"/>
            </a:pPr>
            <a:r>
              <a:rPr lang="nb-NO" sz="2000"/>
              <a:t>forelesninger</a:t>
            </a:r>
          </a:p>
          <a:p>
            <a:pPr lvl="0">
              <a:lnSpc>
                <a:spcPct val="90000"/>
              </a:lnSpc>
              <a:buSzPts val="1700"/>
            </a:pPr>
            <a:r>
              <a:rPr lang="nb-NO" sz="2000"/>
              <a:t>lokal kompetanseutvikling og kurs</a:t>
            </a:r>
          </a:p>
          <a:p>
            <a:pPr lvl="0">
              <a:lnSpc>
                <a:spcPct val="90000"/>
              </a:lnSpc>
              <a:buSzPts val="1700"/>
            </a:pPr>
            <a:r>
              <a:rPr lang="nb-NO" sz="2000"/>
              <a:t>prosjektdeltakelse</a:t>
            </a:r>
          </a:p>
          <a:p>
            <a:pPr lvl="0">
              <a:lnSpc>
                <a:spcPct val="90000"/>
              </a:lnSpc>
              <a:buSzPts val="1700"/>
            </a:pPr>
            <a:r>
              <a:rPr lang="nb-NO" sz="2000"/>
              <a:t>utvikle læringsressurser</a:t>
            </a:r>
          </a:p>
          <a:p>
            <a:pPr lvl="0">
              <a:lnSpc>
                <a:spcPct val="90000"/>
              </a:lnSpc>
              <a:buSzPts val="1700"/>
            </a:pPr>
            <a:r>
              <a:rPr lang="nb-NO" sz="2000"/>
              <a:t>veiledning, rådgivning og konsultasjon</a:t>
            </a:r>
          </a:p>
          <a:p>
            <a:pPr lvl="0">
              <a:lnSpc>
                <a:spcPct val="90000"/>
              </a:lnSpc>
              <a:buSzPts val="1700"/>
            </a:pPr>
            <a:endParaRPr lang="nb-NO" sz="2000"/>
          </a:p>
        </p:txBody>
      </p:sp>
      <p:pic>
        <p:nvPicPr>
          <p:cNvPr id="7" name="Bilde 6" descr="Et bilde som inneholder innendørs, bord, sitter&#10;&#10;Beskrivelse som er generert med høy visshet">
            <a:extLst>
              <a:ext uri="{FF2B5EF4-FFF2-40B4-BE49-F238E27FC236}">
                <a16:creationId xmlns:a16="http://schemas.microsoft.com/office/drawing/2014/main" id="{38908C1F-930D-4CE3-95D0-4BDDC693247F}"/>
              </a:ext>
            </a:extLst>
          </p:cNvPr>
          <p:cNvPicPr>
            <a:picLocks noChangeAspect="1"/>
          </p:cNvPicPr>
          <p:nvPr/>
        </p:nvPicPr>
        <p:blipFill rotWithShape="1">
          <a:blip r:embed="rId2">
            <a:extLst>
              <a:ext uri="{28A0092B-C50C-407E-A947-70E740481C1C}">
                <a14:useLocalDpi xmlns:a14="http://schemas.microsoft.com/office/drawing/2010/main" val="0"/>
              </a:ext>
            </a:extLst>
          </a:blip>
          <a:srcRect l="32082" r="32631"/>
          <a:stretch/>
        </p:blipFill>
        <p:spPr>
          <a:xfrm>
            <a:off x="5516880" y="0"/>
            <a:ext cx="3627120" cy="6858000"/>
          </a:xfrm>
          <a:prstGeom prst="rect">
            <a:avLst/>
          </a:prstGeom>
        </p:spPr>
      </p:pic>
    </p:spTree>
    <p:extLst>
      <p:ext uri="{BB962C8B-B14F-4D97-AF65-F5344CB8AC3E}">
        <p14:creationId xmlns:p14="http://schemas.microsoft.com/office/powerpoint/2010/main" val="329584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1999" y="1293783"/>
            <a:ext cx="4628935" cy="4500000"/>
          </a:xfrm>
          <a:prstGeom prst="rect">
            <a:avLst/>
          </a:prstGeom>
          <a:solidFill>
            <a:schemeClr val="bg2">
              <a:lumMod val="75000"/>
              <a:alpha val="36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tel 1"/>
          <p:cNvSpPr txBox="1">
            <a:spLocks/>
          </p:cNvSpPr>
          <p:nvPr/>
        </p:nvSpPr>
        <p:spPr>
          <a:xfrm>
            <a:off x="251999" y="585526"/>
            <a:ext cx="8640001" cy="46721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002060"/>
                </a:solidFill>
                <a:effectLst/>
                <a:uLnTx/>
                <a:uFillTx/>
                <a:latin typeface="Arial"/>
                <a:cs typeface="Arial"/>
                <a:sym typeface="Arial"/>
              </a:rPr>
              <a:t>Forskning og utvikling (FoU)</a:t>
            </a:r>
            <a:endParaRPr kumimoji="0" lang="nn-NO" sz="2400" b="0" i="0" u="none" strike="noStrike" kern="1200" cap="none" spc="0" normalizeH="0" baseline="0" noProof="0">
              <a:ln>
                <a:noFill/>
              </a:ln>
              <a:solidFill>
                <a:srgbClr val="002060"/>
              </a:solidFill>
              <a:effectLst/>
              <a:uLnTx/>
              <a:uFillTx/>
              <a:latin typeface="Arial"/>
              <a:cs typeface="Arial"/>
              <a:sym typeface="Arial"/>
            </a:endParaRPr>
          </a:p>
        </p:txBody>
      </p:sp>
      <p:sp>
        <p:nvSpPr>
          <p:cNvPr id="4" name="Plassholder for innhold 2"/>
          <p:cNvSpPr txBox="1">
            <a:spLocks/>
          </p:cNvSpPr>
          <p:nvPr/>
        </p:nvSpPr>
        <p:spPr>
          <a:xfrm>
            <a:off x="461042" y="2028585"/>
            <a:ext cx="4333795" cy="40216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3429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2pPr>
            <a:lvl3pPr marL="1171575" marR="0" indent="-257175"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4pPr>
            <a:lvl5pPr marL="21717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100000"/>
              </a:lnSpc>
              <a:spcBef>
                <a:spcPts val="400"/>
              </a:spcBef>
              <a:spcAft>
                <a:spcPts val="0"/>
              </a:spcAft>
              <a:buClrTx/>
              <a:buSzPts val="1800"/>
              <a:buNone/>
              <a:tabLst/>
              <a:defRPr/>
            </a:pPr>
            <a:r>
              <a:rPr kumimoji="0" lang="nb-NO" sz="1800" b="0" i="0" u="none" strike="noStrike" kern="1200" cap="none" spc="0" normalizeH="0" baseline="0" noProof="0">
                <a:ln>
                  <a:noFill/>
                </a:ln>
                <a:solidFill>
                  <a:srgbClr val="000000"/>
                </a:solidFill>
                <a:effectLst/>
                <a:uLnTx/>
                <a:uFillTx/>
                <a:latin typeface="Arial"/>
                <a:cs typeface="Arial"/>
                <a:sym typeface="Arial"/>
              </a:rPr>
              <a:t>Målområde 3:</a:t>
            </a: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kumimoji="0" lang="nb-NO" sz="1800" b="0" i="0" u="none" strike="noStrike" kern="1200" cap="none" spc="0" normalizeH="0" baseline="0" noProof="0">
                <a:ln>
                  <a:noFill/>
                </a:ln>
                <a:solidFill>
                  <a:srgbClr val="000000"/>
                </a:solidFill>
                <a:effectLst/>
                <a:uLnTx/>
                <a:uFillTx/>
                <a:latin typeface="Arial"/>
                <a:cs typeface="Arial"/>
                <a:sym typeface="Arial"/>
              </a:rPr>
              <a:t>Ny kunnskap om hvordan vi kan skape inkluderende læringsmiljø</a:t>
            </a:r>
          </a:p>
          <a:p>
            <a:pPr marL="0" marR="0" lvl="0" indent="0" algn="l" defTabSz="914400" rtl="0" eaLnBrk="1" fontAlgn="auto" latinLnBrk="0" hangingPunct="1">
              <a:lnSpc>
                <a:spcPct val="100000"/>
              </a:lnSpc>
              <a:spcBef>
                <a:spcPts val="400"/>
              </a:spcBef>
              <a:spcAft>
                <a:spcPts val="0"/>
              </a:spcAft>
              <a:buClrTx/>
              <a:buSzPts val="1800"/>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lang="nb-NO"/>
              <a:t>Statped er i skjæringsfeltet mellom forskning og praksis</a:t>
            </a: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endParaRPr lang="nb-NO"/>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lang="nb-NO" sz="1800" b="0" i="0" u="none" strike="noStrike" cap="none" baseline="0" noProof="0">
                <a:solidFill>
                  <a:srgbClr val="000000"/>
                </a:solidFill>
                <a:latin typeface="Arial"/>
                <a:cs typeface="Arial"/>
              </a:rPr>
              <a:t>Egen FoU avdeling</a:t>
            </a:r>
          </a:p>
          <a:p>
            <a:pPr marL="0" marR="0" lvl="0" indent="0" algn="l" defTabSz="914400" rtl="0" eaLnBrk="1" fontAlgn="auto" latinLnBrk="0" hangingPunct="1">
              <a:lnSpc>
                <a:spcPct val="100000"/>
              </a:lnSpc>
              <a:spcBef>
                <a:spcPts val="400"/>
              </a:spcBef>
              <a:spcAft>
                <a:spcPts val="0"/>
              </a:spcAft>
              <a:buClrTx/>
              <a:buSzPts val="1800"/>
              <a:buNone/>
              <a:tabLst/>
              <a:defRPr/>
            </a:pPr>
            <a:endParaRPr lang="nb-NO" sz="1800" b="0" i="0" u="none" strike="noStrike" cap="none" baseline="0" noProof="0">
              <a:solidFill>
                <a:srgbClr val="000000"/>
              </a:solidFill>
              <a:latin typeface="Arial"/>
              <a:cs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lang="nb-NO"/>
              <a:t>Publiseres gjennom rapporter og artikler blant annet i Statped magasinet og statped.no</a:t>
            </a:r>
          </a:p>
          <a:p>
            <a:pPr marL="0" marR="0" lvl="0" indent="0" algn="l" defTabSz="914400" rtl="0" eaLnBrk="1" fontAlgn="auto" latinLnBrk="0" hangingPunct="1">
              <a:lnSpc>
                <a:spcPct val="100000"/>
              </a:lnSpc>
              <a:spcBef>
                <a:spcPts val="400"/>
              </a:spcBef>
              <a:spcAft>
                <a:spcPts val="0"/>
              </a:spcAft>
              <a:buClrTx/>
              <a:buSzPts val="1800"/>
              <a:buNone/>
              <a:tabLst/>
              <a:defRPr/>
            </a:pPr>
            <a:endParaRPr lang="nb-NO" sz="1800" b="0" i="0" u="none" strike="noStrike" cap="none" baseline="0" noProof="0">
              <a:solidFill>
                <a:srgbClr val="000000"/>
              </a:solidFill>
              <a:latin typeface="Arial"/>
              <a:cs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endParaRPr lang="nb-NO" sz="1800" b="0" i="0" u="none" strike="noStrike" cap="none" baseline="0" noProof="0">
              <a:solidFill>
                <a:srgbClr val="000000"/>
              </a:solidFill>
              <a:latin typeface="Arial"/>
              <a:cs typeface="Arial"/>
            </a:endParaRPr>
          </a:p>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p:txBody>
      </p:sp>
      <p:pic>
        <p:nvPicPr>
          <p:cNvPr id="6" name="image1.png"/>
          <p:cNvPicPr>
            <a:picLocks noChangeAspect="1"/>
          </p:cNvPicPr>
          <p:nvPr/>
        </p:nvPicPr>
        <p:blipFill>
          <a:blip r:embed="rId4">
            <a:extLst/>
          </a:blip>
          <a:stretch>
            <a:fillRect/>
          </a:stretch>
        </p:blipFill>
        <p:spPr>
          <a:xfrm>
            <a:off x="0" y="6370323"/>
            <a:ext cx="1414276" cy="487677"/>
          </a:xfrm>
          <a:prstGeom prst="rect">
            <a:avLst/>
          </a:prstGeom>
          <a:ln w="12700">
            <a:miter lim="400000"/>
          </a:ln>
        </p:spPr>
      </p:pic>
      <p:sp>
        <p:nvSpPr>
          <p:cNvPr id="7" name="Shape 3"/>
          <p:cNvSpPr/>
          <p:nvPr/>
        </p:nvSpPr>
        <p:spPr>
          <a:xfrm>
            <a:off x="251523" y="6299996"/>
            <a:ext cx="8639993" cy="1"/>
          </a:xfrm>
          <a:prstGeom prst="line">
            <a:avLst/>
          </a:prstGeom>
          <a:ln w="6345">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B/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bzftEn7yTG44G40+MyCZh5j42jvUrL++c/7Rpg/4+T/ALorGxpceXf++3503fJ/fb86VqZ3piHF5P77fnWN4x8SQ+GdCl1S6jubjaypFBAN0kzscKqj1JrYPSuL+K9zIuiwW9tpcupTtco2yPjy1HV8n0FRUbjFtGlKKnNRZb+H/jaPxdZTyLY3+l3dswW4tLtcOmehBBwwPqK6hZJD1ZvzryX4Ta3bjxlqmizWbWs7QJJFNIDiYgncgz1Kggke9erKccBlH4UUpOUE2PEU1TqOK2ROkjd2b86kmbNs2GOSPWqiSMWx5fGeuanJ+Udx3rQxRS8RySR6BdtHM6yiIkFWIIr5/wDiNH4+1bxTaab4fvtTSG5ib97FeMioyjPPPevftd2vo118uQYmryXxTqt5pdsl/p1q91cW9xC7RoCWKbsNgfQmvOxzXtI82yPTy+LcZJbnhOo6D8ZdD8RsureItbFqiiYvHqcjqqHuQD70vxG8Q+PfB+h2Gp2/jy51GNrhVQQXrOTnqDzX0l4ruLLULGC6tV33EAVXhKnLwv1X6g188eIfhhdy/EG1ubDTrx9JWcT+UBiNW688+uOlaOVNP4lYzSqTj8LurnoXwdu/Gl5r2l6vrOq3/k3xgdYpLtzwzg4KE4GRRXa+FrOV/Ftmot2Cq0RA7DawJoq8JdptO5li1rG6toewSf6xvqao3d3bWcxku7mG3j2j5pZAg6+pryL9or4zHwLI2h6KsT6w6b5ZHOfsynodvdj157V8aeKPH/iPxHdvd6trF1dzvkEzNkAZ6Af4Vs562RnGnpdn6XRzRTxiSCVJYz0ZGDA/iKWvzb8MfEDxTp9pLpuk+J9S02OVg7Jbzsil+xxXd+HPjP8AFC1uYriTxRLdpbYDRXCKyyDPO7jJ+vWqu7bE8l3a59054rn4dUsb+6ubdGSRYAPMb0J7Uz4c+Jo/GXgjTvEMcXkG8iO+POdjglWAPpkGqlppl5ojSqwgngnlLblUh8H+9SlzXVtjSio2d9+hT1XSrO+eJrWf7JeQXS3FvdKOVfofqCOCK6S+1m1tpBCu6eXgMsQzt+tY+q2MWqWc2mmR7dLhdhkQ4Zc9x71r6HpdnounR2NmhCIOWY5Zz6k9zW04ysuXQzco3vLUvwMWUMVZcjoeoqVm4A9TxXmPx/8AF+peF/CsP9k3Btbi7lKG5CgmJAMkrnjJ6V8YfEPx9401TWFa617UJki/1bCdhj8j1qHNKXKQqbceY/RTWiF0a6BJz5TcV8/fGHX7nRfDrzaRcXCaozqEEGMKuOrZB/Csj9lX4heJtf0TWPD/AIgvX1COzs/Ot55jmVRnBQt/EOeM8ivYbzTfD9x4bgF/axyuy+ZIWGcnHH1rzse1Gak106noYCLlFrXfofK1j8WtekVYr2S6YoTvdJirNx69B+VWdE8VXWuamkMvjHxFY+a2xYfOVlUnodwUE89v1rf+IGiaJ9tnntbOKAeir8v5V45ozSw+NLaH7qfaA3TAAB5JrmwcqVe65TtxlKpQSdz6k+B+l6tD8RXvrjW9RvLJ9iWy3Em5GXg719c0VJ+zrqsd1Ba2zNtfTdXntFz/ABRmQlMn2ziivUw1OME4roeXjKjqSjJ9j5u/aJ1Oa8+LHid5pjI4v5E+YdAp2qPwAxXlLTYzgD5j3OCfwr1D9o60htvix4ma2u0uYZdRkberA7STllPuCSPwryWWRgQfc9qcNRTTRasZ2WZTxnIxmvSPhn4dv/Gnj2Lw5p91HDPPbvIGkBKjC7u30rzPSoZZrtRFC8wXDMFXOOe9fS37P/h+80PxBH8RtOSO5McFzGlnI20SKPlwGGcHHSiriKVG3tHoKNGpKLcUfTHhiXT/AId+BtI0W+Z1htIvLmuPLKru5Jb8SaoeP/FGr2MsWr6NALvTUi/fo3Q89Rjp9aoeIvihpNr4Xt9ama2hgucKYp0ZgSRyuelcHrHxA8N6hcva6b40sLTTpYtrQyuy4z1H3eldE1yxjOC5ovsc9KSlOUar5Wu5pWvxqtZdZi099Dnhl3ru/fgjk8EcdK9bbxRpWObqMf8AAq+frPwLY6hMuueGby31iZTsD2t4CsbDkbv8K6v4f6D8QX8V2l54ku9Oj0aHdJPGIFywVTgFu3OOaitirtRpr77mlGgqi5pS+6x0Hxj0qz8ZeDrqW23zz2MDyxqoOGzjP16dq+DPEFzcxX81vMqpJGxVlIIII9jX178efiztso9I8L6pBE4kPnSwtkqo6DgY5Pp2r5t8f6nB4g1D7ZcG2ln2jfKIURnIHU+tZU6VWpVlLlsv1Ouv7KlSjT5ryXo9Ox3n7KdxqFnql7fvGyaZJaSQyzlDhm42qPfNfQOtf8JBF4ZN99stRZzRRCzyPmRicYPtjnnvXy78N/HZ0HWrO4kuEe2itnglttuI2HVSAoxnPevoi01Wz8aeHbmbSpDfRxxx4hVmBjYA9lxjrzniuXM8PVS5pLTv/wAE6crqUuZRT1OU8T6Hr1vdMdWmt5LcgGJl4dyRzkDjGelcEuiLD4q/tJk2NtIJYAhFHfBrsPEOp3sNiBrV2iXELcRqMCNOw5OSa5+yvLvWriW6dVtLeKNlillXCs2OM+ua8jDSjzNXse9iabjHmtex1P7PchHiy/0exkG9tXjvU5+8nnKW4/3SR+FFYXwINxo3xf8ADkcsBjkvLj1/hPB/nRX0dHrofHV1ZozvidY+GbTxd4thuIGuri71WWTzXYMIzvPyhdvqT39K8u1Hw3YTtuW3EYJwvy4J+gr0j4nZb4keIm2hmGpThR2X5zXPRxBXMsjB5T39PpXg1q9V1XLm1P6JwHDmAlgKVH2S5bJ6q+6u9Xr8jn9O0OPTVYRMU3jDgH7w9DXf+A/G2oeGlS1VEmsFDDymGNu7rg9a5q5IAyTWTcRLM5Pnv9AaUakqmk9fUnGZLl9GHs40U18l+P8AkeheJPEEllo+mSQXtlqVhIsizWm0hozuJw2eG4IwQexrDg0Lwz4v2xaLef2NqchCpFOd0Dt6Z6rXK27R25eLdO6uCHTbwc1Vm0m63Pd6NqU0VxGA8NqV3MxHXDdj6Aj2r0MJUlTkvZysfm2c8MyVNyow54q+l1zR+el/zPp74FfC7xv4BTWodQ1mxtobto5AsMXmMWXIz8wwOtdb8RNM8c2ngnxPLN4kgvbV4AbaEQCJ40/jDMPvE/hXy58NvHfxBfxkml+Jb7xHdboWaOzaeSCQsVyhAGD6EA8GsHWviB8RI9cu9L1XxPrscXlOWtLm5bB4JCsO/wBK9CTc53l0sz4Gm+TSIuo615UktqxkedOHCrwp9MmuXvLiSRySrH/eK/4VHYzvLPcM5JZn5PvgVsaX4b1rWHaS0smEAHM8xEcf/fTcH8M16kpRS5pOyOBc8pcsVdmPFfTQ/dQH8a6Twb4h8Xf2gNJ8L3VzZ3V8RG7QyDBXP8W4Yx3q/ZeAtPNzBBqHiKLfIwDpaxltoz/ebA/SvQ4YfDnhXSpdN0OIq0gHnXDndNKQcglu2D0AwK4MTmVKNNwg73+49HC5ZXnNSn7qX3l/RbPT5r260nVNQvNdu7JfPnvpohGqksQigDjnB9ehOarav4nWzvI0UrHaxcBArbQPfH+FdBo3kjwaAZ0muJmM0jqCMqTgDn6HmvP/ABFtimZtoPsa+di0qvPbU+nabpcl9D1rwFbab4k8XeE9c0y7tmu9O1GMkRyZDRscOhHXpyPcYorzX4JXi2fxg8MPBCsCXGoRwyGOQlXyehXse/4UV71J80bs+YxUVCdkVfihrGmRfEfxJGVvHkTVLgNhFC53n3rl5NetF+7a3H4la6T4k+DfGNz8SfE9xb+Etfmgk1a4aOVNNmZXUyEgghcEe4rBbwL42K/8ib4i/wDBXN/8TWqy/DPVx/P/ADPaXHGewioRrtJaL3Y//ImZPrcDn5o7hR7bTVK41GB8mORk9N8OT+YNa8/gPxxxjwX4jPI6aXP/APE1DL4C8cnp4J8SdP8AoFz/APxNL+zsOnpH8WZS4yzqp8dZv5R/yMGe+uhEzC6EsakbgmQRn1BH+NWNC1JVvYpBuDRuG6+hq1P4B8eeTcqPA/iViYsgf2VPyQf92s4+A/iJBFHKngnxQZGzlF0e4+Ududv14rlr4GMZe4dOG4sxbg1Vd3tc+qPhZ4wXxXaf8I7LYrLdXc0avcxqA6Rg5cluowoIH1Fe0arpXhVIlkvNH01jwqlrZCx7dcZr4m+Gnhv4u6bqz32m6P4s0qSOMDf/AGY4G0g5BDr83QdOlelP4r+Mnh6HTE13wz4i8Rpdr9pMkWmOZLYAkbCEXHI5wcH86znGtGn7quzyuehVr3b5YnbfEHxZ4X0yy1CPS9Es/MtG2TFLYbkJ78Cvm61uvF3jPXYbHTbG9vJp5dsKhcKvueyitH4gw/E2TULq00fwT4qMUt697LcjSpyZ2YDZkbOAq8Y9c1Z+Fg+LD+P9Ch8S6X45sNEF2jXMkGl3CbQORnCfdzgH2JrGnh5uLnP+vkdNbE06c1TpdOv/AATqda+Dd5oNgrX2tLda26mS2trYYg4z96Q/N6fwj615P/wkOou8sM1rbQTwu0cinc5DA4PJNfUvjDSfFOr6vNdNpeokOSseLZ+F/KvBPiD8HPiDpt9Jq+naFqGoW9yxLRQWsjSqe5KgVlltdTquFWOj2ujfMqLjRU6UtVvZmN4c8Y6nD4ktm1K9MlrKPIkXaAFU4APHocV1Xiq3bDV5zN4G+Ibsv/FDeKO+f+JTP/8AEV7DZ+G/Ft/4SsZrjwrrqXXkhJUfT5Q25eMkFc84zXZmWHUXGcF5HJlWJclKnN+ZzHwwJPxN8GAcNH4itMkdwXxiit74Y+DvFkHxT8OTXPhXXILeLVraV5ZNPlVECyKSSSuAMd6K6MO/3aOLGJe1dj7X159SFxtsWuVUqctHGjAHPH3jVJ5df4dWu1DNgp5MTFBjqOeeT+lZEnxY8NweJdR0XULaa0ksJZ1mkkGQyxhMOoHLBmfbx0I56irE/wAUvCMd5HGjTy232VriW6W3fZH/AKvanTlj5q5A6d8VscpfE+u42H7dnH3vJix1Hv6ZH40vma95JbzLoueiiCLI/XmoZviN4TW+Wxt5J7y58+CBo4LcsVMpUA+hA3LnHTNNPxD0FIvDtzNaXkFprsDzQyyQH9zho1AkAztBMg+bp780AWoW1yWdIzcXcKH7zvBER068H8Pxq6LbVPMydYYpuB2/Z1zjuM/1rEtfil4FuY2eK/lIDMq5tJAX2hS20Y5+Vg3H8PPQVPJ8RvCEUTyXE89vstUuis1o8bbHYKmFIySxIwPcUAaBs9XEcaLrjZUHc7WyFmOePapBbantdf7XPONrfZ1yvXPse35Vj3HxE8PweH77xA0eNLs722tmuGIUFZliYSYIyABMMjr8pqa/+IfhOxnmt7mS5W4hSKRoFs5GkIkxtwoBOeRkds0AaaW+pjbu1dmGSW/0dRkentSfZtU+XGstxndm3Tn0qpqfjfw3ZTWtt5zNNe2i3ds3kP5TIysybnAwu7Y2AeeKydL+KPhSTRre61K5jguWg82WKKJ3VcFlOCVGQGQrn+9gdxQBvi01TOTrTHrx9mT0p62+pCWNv7VJQY3L5C/NxzzWBqfxR8JWdvDdKZ5bVpoIpbj7O6xx+apZeSPmbp8o55roNB8TaBrmq32l6fN5l3YEC4jaIrtOSCORzggg+hFACLb6p/Fq3r0t19eKR7bVDJldX2pgcfZ1Jz9a3vLj/uL+VHlx/wBxfyoAzNPjuIpD5921xlhtygXb69OtFaYjQHIRc/SigDy3xLr3w1h1o2t9osVxO2oS2FxI0JDrLMpYhR95t7QoBjHIBB4pt7qPwyj1QN/ZCbngkhu7kq6GGGJJc57tzasvHPyjtiujvLb4bXV/cteLoT3c0xWbz2XzGf5kx83PVnHHcnvUZt/hfDcXTn/hHFleVpLkl487xuVi/PH+sYHP94560AYNrr/wrt7KW9tdKMNtHHBPLJHZuqRFZfLhGRwrl4wBjrgdqtx+IfhncxWtitruhtI41tkNu4CLLtlAUHnGVQ9MAgDtitrd8OYrGSyNxoX2eeJI3jM6HeiMWXPOeGYkHsT61XvLf4W3Yk+1P4cuBKiRsXmjbKrjA68AYXp6DNAHJ6be/DmOa3eHQJ7TT7SO+miEaAwupjhjd2z8wZknCgZ4BI9K6fw7H4G8cS3c9vof2iO1ggt0nnjIV4njSRPLyeMDbzwQQKnurX4YtbTNMPD5hijDyfOmFQhAGwD0OyPB7lV7gVe0bUfAekqRpWoaJZiREUrFOiblRcLxnsOPoKAL7eFvDzWs9o+k2z29w8TzRMuVkaIKEJB4JAVR+AzVW28C+Eba4NxDoVqkpCAvyT8uNvfttH5VdbxN4dVira7poKkKc3KcE9B19xTR4q8MlkUa/phLnC4ukOTnAHX1IFAFG88B+F73U4b680uK48ixWwghk5jjiXcAAvrhyM+lTR+CfCkdqLVdCs/KFu9vgpk+W8nmMuTzy/zfXmrR8T+HBG0h17TAitsLfakwG5469eD+RpB4o8NlFf8At7TdrfdP2lOfu+/+0v8A30PWgCKfwh4Zns2s59GtZbd3R2jdSwZkTYpOepC8Va0fQdI0ie4n02xjtpLnBmZc/OR3Oe/qe/U0xvEnh9Rbk6zY7bksIGE6kSFTghT0JHpUY8V+GSGK+INMYLjcRdIQuTgZ545IoA2aKx/+Eq8NbmX+39MDKAWBuUBAPTPNMbxd4XCM3/CQaa21C5C3Ck7QCScA5OADQBt0VDZXVte2sd1ZzxzwSrujkjbcrD1BooA5u80m4a5aeHxNbxDzdwR7SFsYPIz1/HqDmgaOz+UB4licpIxlJtoCZVOMK3Ht175qxN4VtZLqS4IsjIxJy1hGTz6nHNNbwrEzhmexbC7QW06IkDGAPpV+4V7pTGhXAXy18VRblxt/0G3+UfTHrVpfD93JaMia8rksMSCyhOB3GMY//XT4/CsXmDzZLSWIYCobCLgZJKjjpzW5Z2drZwCCztobeIHISNAq5+gpPl6Cduhytvozx20lv/wlVqVdVWMLZwAIFYEADuOCMHPWrbeGb37UZ11pQflVSdPhLIvG4A4/iwK1/wCxNH88T/2VZeaDkP5C5BznOcVfpO3QHboczD4a1JZFeTxAZCGUn/iXwjODz27jH0qF/C2rLvaHxGBI0pcF9OhIVeML07YJz711lFIRzieHb8NFv1zeituZTYQ/PwPbj+L/AL6psXhzUlkQyeIDIgbJU2EIyPTpx2/KulooA5O90ifT7J7m+8VRW0ERXE01nAiRDoRkjAySKZp2kSXVoLi38WQ3cT7wJYrS3Kk9ByBztIP8q2PGGg2/ibw/caNdTzQRTNGxkixuUo6uMZBHVR2qj4e8Hafo+lWtitxc3RtpZZUmlbDFpJC7EhcA8n0q7R5b31Ju7+Ri7LERLJJ4+0reP3ckvkWvz+gPp06e1avhk6P9qms5te0jWb1csqpHCssaYwQQvOPf3rLvvhjp95bpDNq17tRFjXbHEMKAw6bME/MeetW9A+Hmm6Rq8moR3lxMXiki8t0jHD9fmVQx/E1co0/aTSfurbzJTn7GnK3vtvmXZdLdzqEvtMjuV09Ly0SfgLAJFDdM4C/Sis2Lw3DFqcV3HeTLHG6OINqkZVNg+Yjd0HrRWJof/9k=">
            <a:extLst>
              <a:ext uri="{FF2B5EF4-FFF2-40B4-BE49-F238E27FC236}">
                <a16:creationId xmlns:a16="http://schemas.microsoft.com/office/drawing/2014/main" id="{D0611AD0-8920-4966-B4CD-D2A868D749C9}"/>
              </a:ext>
            </a:extLst>
          </p:cNvPr>
          <p:cNvSpPr>
            <a:spLocks noChangeAspect="1" noChangeArrowheads="1"/>
          </p:cNvSpPr>
          <p:nvPr/>
        </p:nvSpPr>
        <p:spPr bwMode="auto">
          <a:xfrm>
            <a:off x="5580112" y="1750739"/>
            <a:ext cx="864096" cy="864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AutoShape 4" descr="data:image/jpg;base64,%20/9j/4AAQSkZJRgABAQEAYABgAAD/2wBDAAUDBAQEAwUEBAQFBQUGBwwIBwcHBw8LCwkMEQ8SEhEPERETFhwXExQaFRERGCEYGh0dHx8fExciJCIeJBweHx7/2wBDAQUFBQcGBw4ICA4eFBEUHh4eHh4eHh4eHh4eHh4eHh4eHh4eHh4eHh4eHh4eHh4eHh4eHh4eHh4eHh4eHh4eHh7/wAARCAB/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bzftEn7yTG44G40+MyCZh5j42jvUrL++c/7Rpg/4+T/ALorGxpceXf++3503fJ/fb86VqZ3piHF5P77fnWN4x8SQ+GdCl1S6jubjaypFBAN0kzscKqj1JrYPSuL+K9zIuiwW9tpcupTtco2yPjy1HV8n0FRUbjFtGlKKnNRZb+H/jaPxdZTyLY3+l3dswW4tLtcOmehBBwwPqK6hZJD1ZvzryX4Ta3bjxlqmizWbWs7QJJFNIDiYgncgz1Kggke9erKccBlH4UUpOUE2PEU1TqOK2ROkjd2b86kmbNs2GOSPWqiSMWx5fGeuanJ+Udx3rQxRS8RySR6BdtHM6yiIkFWIIr5/wDiNH4+1bxTaab4fvtTSG5ib97FeMioyjPPPevftd2vo118uQYmryXxTqt5pdsl/p1q91cW9xC7RoCWKbsNgfQmvOxzXtI82yPTy+LcZJbnhOo6D8ZdD8RsureItbFqiiYvHqcjqqHuQD70vxG8Q+PfB+h2Gp2/jy51GNrhVQQXrOTnqDzX0l4ruLLULGC6tV33EAVXhKnLwv1X6g188eIfhhdy/EG1ubDTrx9JWcT+UBiNW688+uOlaOVNP4lYzSqTj8LurnoXwdu/Gl5r2l6vrOq3/k3xgdYpLtzwzg4KE4GRRXa+FrOV/Ftmot2Cq0RA7DawJoq8JdptO5li1rG6toewSf6xvqao3d3bWcxku7mG3j2j5pZAg6+pryL9or4zHwLI2h6KsT6w6b5ZHOfsynodvdj157V8aeKPH/iPxHdvd6trF1dzvkEzNkAZ6Af4Vs562RnGnpdn6XRzRTxiSCVJYz0ZGDA/iKWvzb8MfEDxTp9pLpuk+J9S02OVg7Jbzsil+xxXd+HPjP8AFC1uYriTxRLdpbYDRXCKyyDPO7jJ+vWqu7bE8l3a59054rn4dUsb+6ubdGSRYAPMb0J7Uz4c+Jo/GXgjTvEMcXkG8iO+POdjglWAPpkGqlppl5ojSqwgngnlLblUh8H+9SlzXVtjSio2d9+hT1XSrO+eJrWf7JeQXS3FvdKOVfofqCOCK6S+1m1tpBCu6eXgMsQzt+tY+q2MWqWc2mmR7dLhdhkQ4Zc9x71r6HpdnounR2NmhCIOWY5Zz6k9zW04ysuXQzco3vLUvwMWUMVZcjoeoqVm4A9TxXmPx/8AF+peF/CsP9k3Btbi7lKG5CgmJAMkrnjJ6V8YfEPx9401TWFa617UJki/1bCdhj8j1qHNKXKQqbceY/RTWiF0a6BJz5TcV8/fGHX7nRfDrzaRcXCaozqEEGMKuOrZB/Csj9lX4heJtf0TWPD/AIgvX1COzs/Ot55jmVRnBQt/EOeM8ivYbzTfD9x4bgF/axyuy+ZIWGcnHH1rzse1Gak106noYCLlFrXfofK1j8WtekVYr2S6YoTvdJirNx69B+VWdE8VXWuamkMvjHxFY+a2xYfOVlUnodwUE89v1rf+IGiaJ9tnntbOKAeir8v5V45ozSw+NLaH7qfaA3TAAB5JrmwcqVe65TtxlKpQSdz6k+B+l6tD8RXvrjW9RvLJ9iWy3Em5GXg719c0VJ+zrqsd1Ba2zNtfTdXntFz/ABRmQlMn2ziivUw1OME4roeXjKjqSjJ9j5u/aJ1Oa8+LHid5pjI4v5E+YdAp2qPwAxXlLTYzgD5j3OCfwr1D9o60htvix4ma2u0uYZdRkberA7STllPuCSPwryWWRgQfc9qcNRTTRasZ2WZTxnIxmvSPhn4dv/Gnj2Lw5p91HDPPbvIGkBKjC7u30rzPSoZZrtRFC8wXDMFXOOe9fS37P/h+80PxBH8RtOSO5McFzGlnI20SKPlwGGcHHSiriKVG3tHoKNGpKLcUfTHhiXT/AId+BtI0W+Z1htIvLmuPLKru5Jb8SaoeP/FGr2MsWr6NALvTUi/fo3Q89Rjp9aoeIvihpNr4Xt9ama2hgucKYp0ZgSRyuelcHrHxA8N6hcva6b40sLTTpYtrQyuy4z1H3eldE1yxjOC5ovsc9KSlOUar5Wu5pWvxqtZdZi099Dnhl3ru/fgjk8EcdK9bbxRpWObqMf8AAq+frPwLY6hMuueGby31iZTsD2t4CsbDkbv8K6v4f6D8QX8V2l54ku9Oj0aHdJPGIFywVTgFu3OOaitirtRpr77mlGgqi5pS+6x0Hxj0qz8ZeDrqW23zz2MDyxqoOGzjP16dq+DPEFzcxX81vMqpJGxVlIIII9jX178efiztso9I8L6pBE4kPnSwtkqo6DgY5Pp2r5t8f6nB4g1D7ZcG2ln2jfKIURnIHU+tZU6VWpVlLlsv1Ouv7KlSjT5ryXo9Ox3n7KdxqFnql7fvGyaZJaSQyzlDhm42qPfNfQOtf8JBF4ZN99stRZzRRCzyPmRicYPtjnnvXy78N/HZ0HWrO4kuEe2itnglttuI2HVSAoxnPevoi01Wz8aeHbmbSpDfRxxx4hVmBjYA9lxjrzniuXM8PVS5pLTv/wAE6crqUuZRT1OU8T6Hr1vdMdWmt5LcgGJl4dyRzkDjGelcEuiLD4q/tJk2NtIJYAhFHfBrsPEOp3sNiBrV2iXELcRqMCNOw5OSa5+yvLvWriW6dVtLeKNlillXCs2OM+ua8jDSjzNXse9iabjHmtex1P7PchHiy/0exkG9tXjvU5+8nnKW4/3SR+FFYXwINxo3xf8ADkcsBjkvLj1/hPB/nRX0dHrofHV1ZozvidY+GbTxd4thuIGuri71WWTzXYMIzvPyhdvqT39K8u1Hw3YTtuW3EYJwvy4J+gr0j4nZb4keIm2hmGpThR2X5zXPRxBXMsjB5T39PpXg1q9V1XLm1P6JwHDmAlgKVH2S5bJ6q+6u9Xr8jn9O0OPTVYRMU3jDgH7w9DXf+A/G2oeGlS1VEmsFDDymGNu7rg9a5q5IAyTWTcRLM5Pnv9AaUakqmk9fUnGZLl9GHs40U18l+P8AkeheJPEEllo+mSQXtlqVhIsizWm0hozuJw2eG4IwQexrDg0Lwz4v2xaLef2NqchCpFOd0Dt6Z6rXK27R25eLdO6uCHTbwc1Vm0m63Pd6NqU0VxGA8NqV3MxHXDdj6Aj2r0MJUlTkvZysfm2c8MyVNyow54q+l1zR+el/zPp74FfC7xv4BTWodQ1mxtobto5AsMXmMWXIz8wwOtdb8RNM8c2ngnxPLN4kgvbV4AbaEQCJ40/jDMPvE/hXy58NvHfxBfxkml+Jb7xHdboWaOzaeSCQsVyhAGD6EA8GsHWviB8RI9cu9L1XxPrscXlOWtLm5bB4JCsO/wBK9CTc53l0sz4Gm+TSIuo615UktqxkedOHCrwp9MmuXvLiSRySrH/eK/4VHYzvLPcM5JZn5PvgVsaX4b1rWHaS0smEAHM8xEcf/fTcH8M16kpRS5pOyOBc8pcsVdmPFfTQ/dQH8a6Twb4h8Xf2gNJ8L3VzZ3V8RG7QyDBXP8W4Yx3q/ZeAtPNzBBqHiKLfIwDpaxltoz/ebA/SvQ4YfDnhXSpdN0OIq0gHnXDndNKQcglu2D0AwK4MTmVKNNwg73+49HC5ZXnNSn7qX3l/RbPT5r260nVNQvNdu7JfPnvpohGqksQigDjnB9ehOarav4nWzvI0UrHaxcBArbQPfH+FdBo3kjwaAZ0muJmM0jqCMqTgDn6HmvP/ABFtimZtoPsa+di0qvPbU+nabpcl9D1rwFbab4k8XeE9c0y7tmu9O1GMkRyZDRscOhHXpyPcYorzX4JXi2fxg8MPBCsCXGoRwyGOQlXyehXse/4UV71J80bs+YxUVCdkVfihrGmRfEfxJGVvHkTVLgNhFC53n3rl5NetF+7a3H4la6T4k+DfGNz8SfE9xb+Etfmgk1a4aOVNNmZXUyEgghcEe4rBbwL42K/8ib4i/wDBXN/8TWqy/DPVx/P/ADPaXHGewioRrtJaL3Y//ImZPrcDn5o7hR7bTVK41GB8mORk9N8OT+YNa8/gPxxxjwX4jPI6aXP/APE1DL4C8cnp4J8SdP8AoFz/APxNL+zsOnpH8WZS4yzqp8dZv5R/yMGe+uhEzC6EsakbgmQRn1BH+NWNC1JVvYpBuDRuG6+hq1P4B8eeTcqPA/iViYsgf2VPyQf92s4+A/iJBFHKngnxQZGzlF0e4+Ududv14rlr4GMZe4dOG4sxbg1Vd3tc+qPhZ4wXxXaf8I7LYrLdXc0avcxqA6Rg5cluowoIH1Fe0arpXhVIlkvNH01jwqlrZCx7dcZr4m+Gnhv4u6bqz32m6P4s0qSOMDf/AGY4G0g5BDr83QdOlelP4r+Mnh6HTE13wz4i8Rpdr9pMkWmOZLYAkbCEXHI5wcH86znGtGn7quzyuehVr3b5YnbfEHxZ4X0yy1CPS9Es/MtG2TFLYbkJ78Cvm61uvF3jPXYbHTbG9vJp5dsKhcKvueyitH4gw/E2TULq00fwT4qMUt697LcjSpyZ2YDZkbOAq8Y9c1Z+Fg+LD+P9Ch8S6X45sNEF2jXMkGl3CbQORnCfdzgH2JrGnh5uLnP+vkdNbE06c1TpdOv/AATqda+Dd5oNgrX2tLda26mS2trYYg4z96Q/N6fwj615P/wkOou8sM1rbQTwu0cinc5DA4PJNfUvjDSfFOr6vNdNpeokOSseLZ+F/KvBPiD8HPiDpt9Jq+naFqGoW9yxLRQWsjSqe5KgVlltdTquFWOj2ujfMqLjRU6UtVvZmN4c8Y6nD4ktm1K9MlrKPIkXaAFU4APHocV1Xiq3bDV5zN4G+Ibsv/FDeKO+f+JTP/8AEV7DZ+G/Ft/4SsZrjwrrqXXkhJUfT5Q25eMkFc84zXZmWHUXGcF5HJlWJclKnN+ZzHwwJPxN8GAcNH4itMkdwXxiit74Y+DvFkHxT8OTXPhXXILeLVraV5ZNPlVECyKSSSuAMd6K6MO/3aOLGJe1dj7X159SFxtsWuVUqctHGjAHPH3jVJ5df4dWu1DNgp5MTFBjqOeeT+lZEnxY8NweJdR0XULaa0ksJZ1mkkGQyxhMOoHLBmfbx0I56irE/wAUvCMd5HGjTy232VriW6W3fZH/AKvanTlj5q5A6d8VscpfE+u42H7dnH3vJix1Hv6ZH40vma95JbzLoueiiCLI/XmoZviN4TW+Wxt5J7y58+CBo4LcsVMpUA+hA3LnHTNNPxD0FIvDtzNaXkFprsDzQyyQH9zho1AkAztBMg+bp780AWoW1yWdIzcXcKH7zvBER068H8Pxq6LbVPMydYYpuB2/Z1zjuM/1rEtfil4FuY2eK/lIDMq5tJAX2hS20Y5+Vg3H8PPQVPJ8RvCEUTyXE89vstUuis1o8bbHYKmFIySxIwPcUAaBs9XEcaLrjZUHc7WyFmOePapBbantdf7XPONrfZ1yvXPse35Vj3HxE8PweH77xA0eNLs722tmuGIUFZliYSYIyABMMjr8pqa/+IfhOxnmt7mS5W4hSKRoFs5GkIkxtwoBOeRkds0AaaW+pjbu1dmGSW/0dRkentSfZtU+XGstxndm3Tn0qpqfjfw3ZTWtt5zNNe2i3ds3kP5TIysybnAwu7Y2AeeKydL+KPhSTRre61K5jguWg82WKKJ3VcFlOCVGQGQrn+9gdxQBvi01TOTrTHrx9mT0p62+pCWNv7VJQY3L5C/NxzzWBqfxR8JWdvDdKZ5bVpoIpbj7O6xx+apZeSPmbp8o55roNB8TaBrmq32l6fN5l3YEC4jaIrtOSCORzggg+hFACLb6p/Fq3r0t19eKR7bVDJldX2pgcfZ1Jz9a3vLj/uL+VHlx/wBxfyoAzNPjuIpD5921xlhtygXb69OtFaYjQHIRc/SigDy3xLr3w1h1o2t9osVxO2oS2FxI0JDrLMpYhR95t7QoBjHIBB4pt7qPwyj1QN/ZCbngkhu7kq6GGGJJc57tzasvHPyjtiujvLb4bXV/cteLoT3c0xWbz2XzGf5kx83PVnHHcnvUZt/hfDcXTn/hHFleVpLkl487xuVi/PH+sYHP94560AYNrr/wrt7KW9tdKMNtHHBPLJHZuqRFZfLhGRwrl4wBjrgdqtx+IfhncxWtitruhtI41tkNu4CLLtlAUHnGVQ9MAgDtitrd8OYrGSyNxoX2eeJI3jM6HeiMWXPOeGYkHsT61XvLf4W3Yk+1P4cuBKiRsXmjbKrjA68AYXp6DNAHJ6be/DmOa3eHQJ7TT7SO+miEaAwupjhjd2z8wZknCgZ4BI9K6fw7H4G8cS3c9vof2iO1ggt0nnjIV4njSRPLyeMDbzwQQKnurX4YtbTNMPD5hijDyfOmFQhAGwD0OyPB7lV7gVe0bUfAekqRpWoaJZiREUrFOiblRcLxnsOPoKAL7eFvDzWs9o+k2z29w8TzRMuVkaIKEJB4JAVR+AzVW28C+Eba4NxDoVqkpCAvyT8uNvfttH5VdbxN4dVira7poKkKc3KcE9B19xTR4q8MlkUa/phLnC4ukOTnAHX1IFAFG88B+F73U4b680uK48ixWwghk5jjiXcAAvrhyM+lTR+CfCkdqLVdCs/KFu9vgpk+W8nmMuTzy/zfXmrR8T+HBG0h17TAitsLfakwG5469eD+RpB4o8NlFf8At7TdrfdP2lOfu+/+0v8A30PWgCKfwh4Zns2s59GtZbd3R2jdSwZkTYpOepC8Va0fQdI0ie4n02xjtpLnBmZc/OR3Oe/qe/U0xvEnh9Rbk6zY7bksIGE6kSFTghT0JHpUY8V+GSGK+INMYLjcRdIQuTgZ545IoA2aKx/+Eq8NbmX+39MDKAWBuUBAPTPNMbxd4XCM3/CQaa21C5C3Ck7QCScA5OADQBt0VDZXVte2sd1ZzxzwSrujkjbcrD1BooA5u80m4a5aeHxNbxDzdwR7SFsYPIz1/HqDmgaOz+UB4licpIxlJtoCZVOMK3Ht175qxN4VtZLqS4IsjIxJy1hGTz6nHNNbwrEzhmexbC7QW06IkDGAPpV+4V7pTGhXAXy18VRblxt/0G3+UfTHrVpfD93JaMia8rksMSCyhOB3GMY//XT4/CsXmDzZLSWIYCobCLgZJKjjpzW5Z2drZwCCztobeIHISNAq5+gpPl6Cduhytvozx20lv/wlVqVdVWMLZwAIFYEADuOCMHPWrbeGb37UZ11pQflVSdPhLIvG4A4/iwK1/wCxNH88T/2VZeaDkP5C5BznOcVfpO3QHboczD4a1JZFeTxAZCGUn/iXwjODz27jH0qF/C2rLvaHxGBI0pcF9OhIVeML07YJz711lFIRzieHb8NFv1zeituZTYQ/PwPbj+L/AL6psXhzUlkQyeIDIgbJU2EIyPTpx2/KulooA5O90ifT7J7m+8VRW0ERXE01nAiRDoRkjAySKZp2kSXVoLi38WQ3cT7wJYrS3Kk9ByBztIP8q2PGGg2/ibw/caNdTzQRTNGxkixuUo6uMZBHVR2qj4e8Hafo+lWtitxc3RtpZZUmlbDFpJC7EhcA8n0q7R5b31Ju7+Ri7LERLJJ4+0reP3ckvkWvz+gPp06e1avhk6P9qms5te0jWb1csqpHCssaYwQQvOPf3rLvvhjp95bpDNq17tRFjXbHEMKAw6bME/MeetW9A+Hmm6Rq8moR3lxMXiki8t0jHD9fmVQx/E1co0/aTSfurbzJTn7GnK3vtvmXZdLdzqEvtMjuV09Ly0SfgLAJFDdM4C/Sis2Lw3DFqcV3HeTLHG6OINqkZVNg+Yjd0HrRWJof/9k=">
            <a:extLst>
              <a:ext uri="{FF2B5EF4-FFF2-40B4-BE49-F238E27FC236}">
                <a16:creationId xmlns:a16="http://schemas.microsoft.com/office/drawing/2014/main" id="{345CEEF6-CBD3-4608-8CA6-C6CF3960CC6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1" name="Plassholder for bilde 17">
            <a:extLst>
              <a:ext uri="{FF2B5EF4-FFF2-40B4-BE49-F238E27FC236}">
                <a16:creationId xmlns:a16="http://schemas.microsoft.com/office/drawing/2014/main" id="{000D5094-59B3-4C7F-88E1-B39D64204F74}"/>
              </a:ext>
            </a:extLst>
          </p:cNvPr>
          <p:cNvPicPr>
            <a:picLocks noChangeAspect="1"/>
          </p:cNvPicPr>
          <p:nvPr/>
        </p:nvPicPr>
        <p:blipFill>
          <a:blip r:embed="rId5"/>
          <a:srcRect l="47" r="47"/>
          <a:stretch>
            <a:fillRect/>
          </a:stretch>
        </p:blipFill>
        <p:spPr>
          <a:xfrm>
            <a:off x="5614965" y="1329660"/>
            <a:ext cx="1950244" cy="2071685"/>
          </a:xfrm>
          <a:prstGeom prst="rect">
            <a:avLst/>
          </a:prstGeom>
        </p:spPr>
      </p:pic>
      <p:pic>
        <p:nvPicPr>
          <p:cNvPr id="12" name="Bilde 21">
            <a:extLst>
              <a:ext uri="{FF2B5EF4-FFF2-40B4-BE49-F238E27FC236}">
                <a16:creationId xmlns:a16="http://schemas.microsoft.com/office/drawing/2014/main" id="{EC80BDF7-41BB-4332-A75D-9E65266A647F}"/>
              </a:ext>
            </a:extLst>
          </p:cNvPr>
          <p:cNvPicPr>
            <a:picLocks noChangeAspect="1"/>
          </p:cNvPicPr>
          <p:nvPr/>
        </p:nvPicPr>
        <p:blipFill>
          <a:blip r:embed="rId6"/>
          <a:stretch>
            <a:fillRect/>
          </a:stretch>
        </p:blipFill>
        <p:spPr>
          <a:xfrm>
            <a:off x="5724128" y="3840107"/>
            <a:ext cx="1925829" cy="1998153"/>
          </a:xfrm>
          <a:prstGeom prst="rect">
            <a:avLst/>
          </a:prstGeom>
          <a:noFill/>
          <a:ln cap="flat">
            <a:noFill/>
          </a:ln>
        </p:spPr>
      </p:pic>
    </p:spTree>
    <p:extLst>
      <p:ext uri="{BB962C8B-B14F-4D97-AF65-F5344CB8AC3E}">
        <p14:creationId xmlns:p14="http://schemas.microsoft.com/office/powerpoint/2010/main" val="1830294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1999" y="1293783"/>
            <a:ext cx="4628935" cy="4500000"/>
          </a:xfrm>
          <a:prstGeom prst="rect">
            <a:avLst/>
          </a:prstGeom>
          <a:solidFill>
            <a:schemeClr val="bg2">
              <a:lumMod val="75000"/>
              <a:alpha val="36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tel 1"/>
          <p:cNvSpPr txBox="1">
            <a:spLocks/>
          </p:cNvSpPr>
          <p:nvPr/>
        </p:nvSpPr>
        <p:spPr>
          <a:xfrm>
            <a:off x="251999" y="585526"/>
            <a:ext cx="8640001" cy="46721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002060"/>
                </a:solidFill>
                <a:effectLst/>
                <a:uLnTx/>
                <a:uFillTx/>
                <a:latin typeface="Arial"/>
                <a:cs typeface="Arial"/>
                <a:sym typeface="Arial"/>
              </a:rPr>
              <a:t>I tillegg </a:t>
            </a:r>
            <a:endParaRPr kumimoji="0" lang="nn-NO" sz="2400" b="0" i="0" u="none" strike="noStrike" kern="1200" cap="none" spc="0" normalizeH="0" baseline="0" noProof="0">
              <a:ln>
                <a:noFill/>
              </a:ln>
              <a:solidFill>
                <a:srgbClr val="002060"/>
              </a:solidFill>
              <a:effectLst/>
              <a:uLnTx/>
              <a:uFillTx/>
              <a:latin typeface="Arial"/>
              <a:cs typeface="Arial"/>
              <a:sym typeface="Arial"/>
            </a:endParaRPr>
          </a:p>
        </p:txBody>
      </p:sp>
      <p:sp>
        <p:nvSpPr>
          <p:cNvPr id="4" name="Plassholder for innhold 2"/>
          <p:cNvSpPr txBox="1">
            <a:spLocks/>
          </p:cNvSpPr>
          <p:nvPr/>
        </p:nvSpPr>
        <p:spPr>
          <a:xfrm>
            <a:off x="461042" y="2028585"/>
            <a:ext cx="4333795" cy="40216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3429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2pPr>
            <a:lvl3pPr marL="1171575" marR="0" indent="-257175"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4pPr>
            <a:lvl5pPr marL="21717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9pPr>
          </a:lstStyle>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kumimoji="0" lang="nb-NO" sz="1800" b="0" i="0" u="none" strike="noStrike" kern="1200" cap="none" spc="0" normalizeH="0" baseline="0" noProof="0">
                <a:ln>
                  <a:noFill/>
                </a:ln>
                <a:solidFill>
                  <a:srgbClr val="000000"/>
                </a:solidFill>
                <a:effectLst/>
                <a:uLnTx/>
                <a:uFillTx/>
                <a:latin typeface="Arial"/>
                <a:cs typeface="Arial"/>
                <a:sym typeface="Arial"/>
              </a:rPr>
              <a:t>Samisk spesialpedagogisk støtte</a:t>
            </a:r>
          </a:p>
          <a:p>
            <a:pPr marL="0" marR="0" lvl="0" indent="0" algn="l" defTabSz="914400" rtl="0" eaLnBrk="1" fontAlgn="auto" latinLnBrk="0" hangingPunct="1">
              <a:lnSpc>
                <a:spcPct val="100000"/>
              </a:lnSpc>
              <a:spcBef>
                <a:spcPts val="400"/>
              </a:spcBef>
              <a:spcAft>
                <a:spcPts val="0"/>
              </a:spcAft>
              <a:buClrTx/>
              <a:buSzPts val="1800"/>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kumimoji="0" lang="nb-NO" sz="1800" b="0" i="0" u="none" strike="noStrike" kern="1200" cap="none" spc="0" normalizeH="0" baseline="0" noProof="0">
                <a:ln>
                  <a:noFill/>
                </a:ln>
                <a:solidFill>
                  <a:srgbClr val="000000"/>
                </a:solidFill>
                <a:effectLst/>
                <a:uLnTx/>
                <a:uFillTx/>
                <a:latin typeface="Arial"/>
                <a:cs typeface="Arial"/>
                <a:sym typeface="Arial"/>
              </a:rPr>
              <a:t>Utvikling av læringsressurser</a:t>
            </a:r>
          </a:p>
          <a:p>
            <a:pPr marL="0" marR="0" lvl="0" indent="0" algn="l" defTabSz="914400" rtl="0" eaLnBrk="1" fontAlgn="auto" latinLnBrk="0" hangingPunct="1">
              <a:lnSpc>
                <a:spcPct val="100000"/>
              </a:lnSpc>
              <a:spcBef>
                <a:spcPts val="400"/>
              </a:spcBef>
              <a:spcAft>
                <a:spcPts val="0"/>
              </a:spcAft>
              <a:buClrTx/>
              <a:buSzPts val="1800"/>
              <a:buNone/>
              <a:tabLst/>
              <a:defRPr/>
            </a:pPr>
            <a:endParaRPr lang="nb-NO" sz="1800" b="0" i="0" u="none" strike="noStrike" cap="none" baseline="0" noProof="0">
              <a:solidFill>
                <a:srgbClr val="000000"/>
              </a:solidFill>
              <a:latin typeface="Arial"/>
              <a:cs typeface="Arial"/>
            </a:endParaRPr>
          </a:p>
          <a:p>
            <a:pPr>
              <a:defRPr/>
            </a:pPr>
            <a:r>
              <a:rPr kumimoji="0" lang="nb-NO" sz="1800" b="0" i="0" u="none" strike="noStrike" kern="1200" cap="none" spc="0" normalizeH="0" baseline="0" noProof="0">
                <a:ln>
                  <a:noFill/>
                </a:ln>
                <a:solidFill>
                  <a:srgbClr val="000000"/>
                </a:solidFill>
                <a:effectLst/>
                <a:uLnTx/>
                <a:uFillTx/>
                <a:latin typeface="Arial"/>
                <a:cs typeface="Arial"/>
                <a:sym typeface="Arial"/>
              </a:rPr>
              <a:t>Utdanninger på universitet og høgskoler</a:t>
            </a:r>
          </a:p>
          <a:p>
            <a:pPr marL="0" indent="0">
              <a:buNone/>
              <a:defRPr/>
            </a:pPr>
            <a:r>
              <a:rPr lang="nb-NO"/>
              <a:t> </a:t>
            </a: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kumimoji="0" lang="nb-NO" sz="1800" b="0" i="0" u="none" strike="noStrike" kern="1200" cap="none" spc="0" normalizeH="0" baseline="0" noProof="0">
                <a:ln>
                  <a:noFill/>
                </a:ln>
                <a:solidFill>
                  <a:srgbClr val="000000"/>
                </a:solidFill>
                <a:effectLst/>
                <a:uLnTx/>
                <a:uFillTx/>
                <a:latin typeface="Arial"/>
                <a:cs typeface="Arial"/>
                <a:sym typeface="Arial"/>
              </a:rPr>
              <a:t>Kurs og konferanser</a:t>
            </a:r>
          </a:p>
          <a:p>
            <a:pPr marL="0" marR="0" lvl="0" indent="0" algn="l" defTabSz="914400" rtl="0" eaLnBrk="1" fontAlgn="auto" latinLnBrk="0" hangingPunct="1">
              <a:lnSpc>
                <a:spcPct val="100000"/>
              </a:lnSpc>
              <a:spcBef>
                <a:spcPts val="400"/>
              </a:spcBef>
              <a:spcAft>
                <a:spcPts val="0"/>
              </a:spcAft>
              <a:buClrTx/>
              <a:buSzPts val="1800"/>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r>
              <a:rPr lang="nb-NO"/>
              <a:t>Inkludering og tidlig innsats</a:t>
            </a:r>
            <a:endParaRPr lang="nb-NO" sz="1800" b="0" i="0" u="none" strike="noStrike" cap="none" baseline="0" noProof="0">
              <a:solidFill>
                <a:srgbClr val="000000"/>
              </a:solidFill>
              <a:latin typeface="Arial"/>
              <a:cs typeface="Arial"/>
            </a:endParaRPr>
          </a:p>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p:txBody>
      </p:sp>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13317" r="29812"/>
          <a:stretch/>
        </p:blipFill>
        <p:spPr>
          <a:xfrm>
            <a:off x="4880934" y="1293783"/>
            <a:ext cx="3839689" cy="4500000"/>
          </a:xfrm>
          <a:prstGeom prst="rect">
            <a:avLst/>
          </a:prstGeom>
        </p:spPr>
      </p:pic>
      <p:pic>
        <p:nvPicPr>
          <p:cNvPr id="6" name="image1.png"/>
          <p:cNvPicPr>
            <a:picLocks noChangeAspect="1"/>
          </p:cNvPicPr>
          <p:nvPr/>
        </p:nvPicPr>
        <p:blipFill>
          <a:blip r:embed="rId5">
            <a:extLst/>
          </a:blip>
          <a:stretch>
            <a:fillRect/>
          </a:stretch>
        </p:blipFill>
        <p:spPr>
          <a:xfrm>
            <a:off x="0" y="6370323"/>
            <a:ext cx="1414276" cy="487677"/>
          </a:xfrm>
          <a:prstGeom prst="rect">
            <a:avLst/>
          </a:prstGeom>
          <a:ln w="12700">
            <a:miter lim="400000"/>
          </a:ln>
        </p:spPr>
      </p:pic>
      <p:sp>
        <p:nvSpPr>
          <p:cNvPr id="7" name="Shape 3"/>
          <p:cNvSpPr/>
          <p:nvPr/>
        </p:nvSpPr>
        <p:spPr>
          <a:xfrm>
            <a:off x="251523" y="6299996"/>
            <a:ext cx="8639993" cy="1"/>
          </a:xfrm>
          <a:prstGeom prst="line">
            <a:avLst/>
          </a:prstGeom>
          <a:ln w="6345">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2196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251999" y="585526"/>
            <a:ext cx="8640001" cy="46721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002060"/>
                </a:solidFill>
                <a:effectLst/>
                <a:uLnTx/>
                <a:uFillTx/>
                <a:latin typeface="Arial"/>
                <a:cs typeface="Arial"/>
                <a:sym typeface="Arial"/>
              </a:rPr>
              <a:t>Inkludering er målet for alt vi gjør</a:t>
            </a:r>
            <a:endParaRPr kumimoji="0" lang="nn-NO" sz="2400" b="0" i="0" u="none" strike="noStrike" kern="1200" cap="none" spc="0" normalizeH="0" baseline="0" noProof="0">
              <a:ln>
                <a:noFill/>
              </a:ln>
              <a:solidFill>
                <a:srgbClr val="002060"/>
              </a:solidFill>
              <a:effectLst/>
              <a:uLnTx/>
              <a:uFillTx/>
              <a:latin typeface="Arial"/>
              <a:cs typeface="Arial"/>
              <a:sym typeface="Arial"/>
            </a:endParaRPr>
          </a:p>
        </p:txBody>
      </p:sp>
      <p:sp>
        <p:nvSpPr>
          <p:cNvPr id="4" name="Plassholder for innhold 2"/>
          <p:cNvSpPr txBox="1">
            <a:spLocks/>
          </p:cNvSpPr>
          <p:nvPr/>
        </p:nvSpPr>
        <p:spPr>
          <a:xfrm>
            <a:off x="461042" y="2028585"/>
            <a:ext cx="4333795" cy="40216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3429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2pPr>
            <a:lvl3pPr marL="1171575" marR="0" indent="-257175"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4pPr>
            <a:lvl5pPr marL="21717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p:txBody>
      </p:sp>
      <p:pic>
        <p:nvPicPr>
          <p:cNvPr id="6" name="image1.png"/>
          <p:cNvPicPr>
            <a:picLocks noChangeAspect="1"/>
          </p:cNvPicPr>
          <p:nvPr/>
        </p:nvPicPr>
        <p:blipFill>
          <a:blip r:embed="rId4">
            <a:extLst/>
          </a:blip>
          <a:stretch>
            <a:fillRect/>
          </a:stretch>
        </p:blipFill>
        <p:spPr>
          <a:xfrm>
            <a:off x="0" y="6370323"/>
            <a:ext cx="1414276" cy="487677"/>
          </a:xfrm>
          <a:prstGeom prst="rect">
            <a:avLst/>
          </a:prstGeom>
          <a:ln w="12700">
            <a:miter lim="400000"/>
          </a:ln>
        </p:spPr>
      </p:pic>
      <p:sp>
        <p:nvSpPr>
          <p:cNvPr id="7" name="Shape 3"/>
          <p:cNvSpPr/>
          <p:nvPr/>
        </p:nvSpPr>
        <p:spPr>
          <a:xfrm>
            <a:off x="251523" y="6299996"/>
            <a:ext cx="8639993" cy="1"/>
          </a:xfrm>
          <a:prstGeom prst="line">
            <a:avLst/>
          </a:prstGeom>
          <a:ln w="6345">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B/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bzftEn7yTG44G40+MyCZh5j42jvUrL++c/7Rpg/4+T/ALorGxpceXf++3503fJ/fb86VqZ3piHF5P77fnWN4x8SQ+GdCl1S6jubjaypFBAN0kzscKqj1JrYPSuL+K9zIuiwW9tpcupTtco2yPjy1HV8n0FRUbjFtGlKKnNRZb+H/jaPxdZTyLY3+l3dswW4tLtcOmehBBwwPqK6hZJD1ZvzryX4Ta3bjxlqmizWbWs7QJJFNIDiYgncgz1Kggke9erKccBlH4UUpOUE2PEU1TqOK2ROkjd2b86kmbNs2GOSPWqiSMWx5fGeuanJ+Udx3rQxRS8RySR6BdtHM6yiIkFWIIr5/wDiNH4+1bxTaab4fvtTSG5ib97FeMioyjPPPevftd2vo118uQYmryXxTqt5pdsl/p1q91cW9xC7RoCWKbsNgfQmvOxzXtI82yPTy+LcZJbnhOo6D8ZdD8RsureItbFqiiYvHqcjqqHuQD70vxG8Q+PfB+h2Gp2/jy51GNrhVQQXrOTnqDzX0l4ruLLULGC6tV33EAVXhKnLwv1X6g188eIfhhdy/EG1ubDTrx9JWcT+UBiNW688+uOlaOVNP4lYzSqTj8LurnoXwdu/Gl5r2l6vrOq3/k3xgdYpLtzwzg4KE4GRRXa+FrOV/Ftmot2Cq0RA7DawJoq8JdptO5li1rG6toewSf6xvqao3d3bWcxku7mG3j2j5pZAg6+pryL9or4zHwLI2h6KsT6w6b5ZHOfsynodvdj157V8aeKPH/iPxHdvd6trF1dzvkEzNkAZ6Af4Vs562RnGnpdn6XRzRTxiSCVJYz0ZGDA/iKWvzb8MfEDxTp9pLpuk+J9S02OVg7Jbzsil+xxXd+HPjP8AFC1uYriTxRLdpbYDRXCKyyDPO7jJ+vWqu7bE8l3a59054rn4dUsb+6ubdGSRYAPMb0J7Uz4c+Jo/GXgjTvEMcXkG8iO+POdjglWAPpkGqlppl5ojSqwgngnlLblUh8H+9SlzXVtjSio2d9+hT1XSrO+eJrWf7JeQXS3FvdKOVfofqCOCK6S+1m1tpBCu6eXgMsQzt+tY+q2MWqWc2mmR7dLhdhkQ4Zc9x71r6HpdnounR2NmhCIOWY5Zz6k9zW04ysuXQzco3vLUvwMWUMVZcjoeoqVm4A9TxXmPx/8AF+peF/CsP9k3Btbi7lKG5CgmJAMkrnjJ6V8YfEPx9401TWFa617UJki/1bCdhj8j1qHNKXKQqbceY/RTWiF0a6BJz5TcV8/fGHX7nRfDrzaRcXCaozqEEGMKuOrZB/Csj9lX4heJtf0TWPD/AIgvX1COzs/Ot55jmVRnBQt/EOeM8ivYbzTfD9x4bgF/axyuy+ZIWGcnHH1rzse1Gak106noYCLlFrXfofK1j8WtekVYr2S6YoTvdJirNx69B+VWdE8VXWuamkMvjHxFY+a2xYfOVlUnodwUE89v1rf+IGiaJ9tnntbOKAeir8v5V45ozSw+NLaH7qfaA3TAAB5JrmwcqVe65TtxlKpQSdz6k+B+l6tD8RXvrjW9RvLJ9iWy3Em5GXg719c0VJ+zrqsd1Ba2zNtfTdXntFz/ABRmQlMn2ziivUw1OME4roeXjKjqSjJ9j5u/aJ1Oa8+LHid5pjI4v5E+YdAp2qPwAxXlLTYzgD5j3OCfwr1D9o60htvix4ma2u0uYZdRkberA7STllPuCSPwryWWRgQfc9qcNRTTRasZ2WZTxnIxmvSPhn4dv/Gnj2Lw5p91HDPPbvIGkBKjC7u30rzPSoZZrtRFC8wXDMFXOOe9fS37P/h+80PxBH8RtOSO5McFzGlnI20SKPlwGGcHHSiriKVG3tHoKNGpKLcUfTHhiXT/AId+BtI0W+Z1htIvLmuPLKru5Jb8SaoeP/FGr2MsWr6NALvTUi/fo3Q89Rjp9aoeIvihpNr4Xt9ama2hgucKYp0ZgSRyuelcHrHxA8N6hcva6b40sLTTpYtrQyuy4z1H3eldE1yxjOC5ovsc9KSlOUar5Wu5pWvxqtZdZi099Dnhl3ru/fgjk8EcdK9bbxRpWObqMf8AAq+frPwLY6hMuueGby31iZTsD2t4CsbDkbv8K6v4f6D8QX8V2l54ku9Oj0aHdJPGIFywVTgFu3OOaitirtRpr77mlGgqi5pS+6x0Hxj0qz8ZeDrqW23zz2MDyxqoOGzjP16dq+DPEFzcxX81vMqpJGxVlIIII9jX178efiztso9I8L6pBE4kPnSwtkqo6DgY5Pp2r5t8f6nB4g1D7ZcG2ln2jfKIURnIHU+tZU6VWpVlLlsv1Ouv7KlSjT5ryXo9Ox3n7KdxqFnql7fvGyaZJaSQyzlDhm42qPfNfQOtf8JBF4ZN99stRZzRRCzyPmRicYPtjnnvXy78N/HZ0HWrO4kuEe2itnglttuI2HVSAoxnPevoi01Wz8aeHbmbSpDfRxxx4hVmBjYA9lxjrzniuXM8PVS5pLTv/wAE6crqUuZRT1OU8T6Hr1vdMdWmt5LcgGJl4dyRzkDjGelcEuiLD4q/tJk2NtIJYAhFHfBrsPEOp3sNiBrV2iXELcRqMCNOw5OSa5+yvLvWriW6dVtLeKNlillXCs2OM+ua8jDSjzNXse9iabjHmtex1P7PchHiy/0exkG9tXjvU5+8nnKW4/3SR+FFYXwINxo3xf8ADkcsBjkvLj1/hPB/nRX0dHrofHV1ZozvidY+GbTxd4thuIGuri71WWTzXYMIzvPyhdvqT39K8u1Hw3YTtuW3EYJwvy4J+gr0j4nZb4keIm2hmGpThR2X5zXPRxBXMsjB5T39PpXg1q9V1XLm1P6JwHDmAlgKVH2S5bJ6q+6u9Xr8jn9O0OPTVYRMU3jDgH7w9DXf+A/G2oeGlS1VEmsFDDymGNu7rg9a5q5IAyTWTcRLM5Pnv9AaUakqmk9fUnGZLl9GHs40U18l+P8AkeheJPEEllo+mSQXtlqVhIsizWm0hozuJw2eG4IwQexrDg0Lwz4v2xaLef2NqchCpFOd0Dt6Z6rXK27R25eLdO6uCHTbwc1Vm0m63Pd6NqU0VxGA8NqV3MxHXDdj6Aj2r0MJUlTkvZysfm2c8MyVNyow54q+l1zR+el/zPp74FfC7xv4BTWodQ1mxtobto5AsMXmMWXIz8wwOtdb8RNM8c2ngnxPLN4kgvbV4AbaEQCJ40/jDMPvE/hXy58NvHfxBfxkml+Jb7xHdboWaOzaeSCQsVyhAGD6EA8GsHWviB8RI9cu9L1XxPrscXlOWtLm5bB4JCsO/wBK9CTc53l0sz4Gm+TSIuo615UktqxkedOHCrwp9MmuXvLiSRySrH/eK/4VHYzvLPcM5JZn5PvgVsaX4b1rWHaS0smEAHM8xEcf/fTcH8M16kpRS5pOyOBc8pcsVdmPFfTQ/dQH8a6Twb4h8Xf2gNJ8L3VzZ3V8RG7QyDBXP8W4Yx3q/ZeAtPNzBBqHiKLfIwDpaxltoz/ebA/SvQ4YfDnhXSpdN0OIq0gHnXDndNKQcglu2D0AwK4MTmVKNNwg73+49HC5ZXnNSn7qX3l/RbPT5r260nVNQvNdu7JfPnvpohGqksQigDjnB9ehOarav4nWzvI0UrHaxcBArbQPfH+FdBo3kjwaAZ0muJmM0jqCMqTgDn6HmvP/ABFtimZtoPsa+di0qvPbU+nabpcl9D1rwFbab4k8XeE9c0y7tmu9O1GMkRyZDRscOhHXpyPcYorzX4JXi2fxg8MPBCsCXGoRwyGOQlXyehXse/4UV71J80bs+YxUVCdkVfihrGmRfEfxJGVvHkTVLgNhFC53n3rl5NetF+7a3H4la6T4k+DfGNz8SfE9xb+Etfmgk1a4aOVNNmZXUyEgghcEe4rBbwL42K/8ib4i/wDBXN/8TWqy/DPVx/P/ADPaXHGewioRrtJaL3Y//ImZPrcDn5o7hR7bTVK41GB8mORk9N8OT+YNa8/gPxxxjwX4jPI6aXP/APE1DL4C8cnp4J8SdP8AoFz/APxNL+zsOnpH8WZS4yzqp8dZv5R/yMGe+uhEzC6EsakbgmQRn1BH+NWNC1JVvYpBuDRuG6+hq1P4B8eeTcqPA/iViYsgf2VPyQf92s4+A/iJBFHKngnxQZGzlF0e4+Ududv14rlr4GMZe4dOG4sxbg1Vd3tc+qPhZ4wXxXaf8I7LYrLdXc0avcxqA6Rg5cluowoIH1Fe0arpXhVIlkvNH01jwqlrZCx7dcZr4m+Gnhv4u6bqz32m6P4s0qSOMDf/AGY4G0g5BDr83QdOlelP4r+Mnh6HTE13wz4i8Rpdr9pMkWmOZLYAkbCEXHI5wcH86znGtGn7quzyuehVr3b5YnbfEHxZ4X0yy1CPS9Es/MtG2TFLYbkJ78Cvm61uvF3jPXYbHTbG9vJp5dsKhcKvueyitH4gw/E2TULq00fwT4qMUt697LcjSpyZ2YDZkbOAq8Y9c1Z+Fg+LD+P9Ch8S6X45sNEF2jXMkGl3CbQORnCfdzgH2JrGnh5uLnP+vkdNbE06c1TpdOv/AATqda+Dd5oNgrX2tLda26mS2trYYg4z96Q/N6fwj615P/wkOou8sM1rbQTwu0cinc5DA4PJNfUvjDSfFOr6vNdNpeokOSseLZ+F/KvBPiD8HPiDpt9Jq+naFqGoW9yxLRQWsjSqe5KgVlltdTquFWOj2ujfMqLjRU6UtVvZmN4c8Y6nD4ktm1K9MlrKPIkXaAFU4APHocV1Xiq3bDV5zN4G+Ibsv/FDeKO+f+JTP/8AEV7DZ+G/Ft/4SsZrjwrrqXXkhJUfT5Q25eMkFc84zXZmWHUXGcF5HJlWJclKnN+ZzHwwJPxN8GAcNH4itMkdwXxiit74Y+DvFkHxT8OTXPhXXILeLVraV5ZNPlVECyKSSSuAMd6K6MO/3aOLGJe1dj7X159SFxtsWuVUqctHGjAHPH3jVJ5df4dWu1DNgp5MTFBjqOeeT+lZEnxY8NweJdR0XULaa0ksJZ1mkkGQyxhMOoHLBmfbx0I56irE/wAUvCMd5HGjTy232VriW6W3fZH/AKvanTlj5q5A6d8VscpfE+u42H7dnH3vJix1Hv6ZH40vma95JbzLoueiiCLI/XmoZviN4TW+Wxt5J7y58+CBo4LcsVMpUA+hA3LnHTNNPxD0FIvDtzNaXkFprsDzQyyQH9zho1AkAztBMg+bp780AWoW1yWdIzcXcKH7zvBER068H8Pxq6LbVPMydYYpuB2/Z1zjuM/1rEtfil4FuY2eK/lIDMq5tJAX2hS20Y5+Vg3H8PPQVPJ8RvCEUTyXE89vstUuis1o8bbHYKmFIySxIwPcUAaBs9XEcaLrjZUHc7WyFmOePapBbantdf7XPONrfZ1yvXPse35Vj3HxE8PweH77xA0eNLs722tmuGIUFZliYSYIyABMMjr8pqa/+IfhOxnmt7mS5W4hSKRoFs5GkIkxtwoBOeRkds0AaaW+pjbu1dmGSW/0dRkentSfZtU+XGstxndm3Tn0qpqfjfw3ZTWtt5zNNe2i3ds3kP5TIysybnAwu7Y2AeeKydL+KPhSTRre61K5jguWg82WKKJ3VcFlOCVGQGQrn+9gdxQBvi01TOTrTHrx9mT0p62+pCWNv7VJQY3L5C/NxzzWBqfxR8JWdvDdKZ5bVpoIpbj7O6xx+apZeSPmbp8o55roNB8TaBrmq32l6fN5l3YEC4jaIrtOSCORzggg+hFACLb6p/Fq3r0t19eKR7bVDJldX2pgcfZ1Jz9a3vLj/uL+VHlx/wBxfyoAzNPjuIpD5921xlhtygXb69OtFaYjQHIRc/SigDy3xLr3w1h1o2t9osVxO2oS2FxI0JDrLMpYhR95t7QoBjHIBB4pt7qPwyj1QN/ZCbngkhu7kq6GGGJJc57tzasvHPyjtiujvLb4bXV/cteLoT3c0xWbz2XzGf5kx83PVnHHcnvUZt/hfDcXTn/hHFleVpLkl487xuVi/PH+sYHP94560AYNrr/wrt7KW9tdKMNtHHBPLJHZuqRFZfLhGRwrl4wBjrgdqtx+IfhncxWtitruhtI41tkNu4CLLtlAUHnGVQ9MAgDtitrd8OYrGSyNxoX2eeJI3jM6HeiMWXPOeGYkHsT61XvLf4W3Yk+1P4cuBKiRsXmjbKrjA68AYXp6DNAHJ6be/DmOa3eHQJ7TT7SO+miEaAwupjhjd2z8wZknCgZ4BI9K6fw7H4G8cS3c9vof2iO1ggt0nnjIV4njSRPLyeMDbzwQQKnurX4YtbTNMPD5hijDyfOmFQhAGwD0OyPB7lV7gVe0bUfAekqRpWoaJZiREUrFOiblRcLxnsOPoKAL7eFvDzWs9o+k2z29w8TzRMuVkaIKEJB4JAVR+AzVW28C+Eba4NxDoVqkpCAvyT8uNvfttH5VdbxN4dVira7poKkKc3KcE9B19xTR4q8MlkUa/phLnC4ukOTnAHX1IFAFG88B+F73U4b680uK48ixWwghk5jjiXcAAvrhyM+lTR+CfCkdqLVdCs/KFu9vgpk+W8nmMuTzy/zfXmrR8T+HBG0h17TAitsLfakwG5469eD+RpB4o8NlFf8At7TdrfdP2lOfu+/+0v8A30PWgCKfwh4Zns2s59GtZbd3R2jdSwZkTYpOepC8Va0fQdI0ie4n02xjtpLnBmZc/OR3Oe/qe/U0xvEnh9Rbk6zY7bksIGE6kSFTghT0JHpUY8V+GSGK+INMYLjcRdIQuTgZ545IoA2aKx/+Eq8NbmX+39MDKAWBuUBAPTPNMbxd4XCM3/CQaa21C5C3Ck7QCScA5OADQBt0VDZXVte2sd1ZzxzwSrujkjbcrD1BooA5u80m4a5aeHxNbxDzdwR7SFsYPIz1/HqDmgaOz+UB4licpIxlJtoCZVOMK3Ht175qxN4VtZLqS4IsjIxJy1hGTz6nHNNbwrEzhmexbC7QW06IkDGAPpV+4V7pTGhXAXy18VRblxt/0G3+UfTHrVpfD93JaMia8rksMSCyhOB3GMY//XT4/CsXmDzZLSWIYCobCLgZJKjjpzW5Z2drZwCCztobeIHISNAq5+gpPl6Cduhytvozx20lv/wlVqVdVWMLZwAIFYEADuOCMHPWrbeGb37UZ11pQflVSdPhLIvG4A4/iwK1/wCxNH88T/2VZeaDkP5C5BznOcVfpO3QHboczD4a1JZFeTxAZCGUn/iXwjODz27jH0qF/C2rLvaHxGBI0pcF9OhIVeML07YJz711lFIRzieHb8NFv1zeituZTYQ/PwPbj+L/AL6psXhzUlkQyeIDIgbJU2EIyPTpx2/KulooA5O90ifT7J7m+8VRW0ERXE01nAiRDoRkjAySKZp2kSXVoLi38WQ3cT7wJYrS3Kk9ByBztIP8q2PGGg2/ibw/caNdTzQRTNGxkixuUo6uMZBHVR2qj4e8Hafo+lWtitxc3RtpZZUmlbDFpJC7EhcA8n0q7R5b31Ju7+Ri7LERLJJ4+0reP3ckvkWvz+gPp06e1avhk6P9qms5te0jWb1csqpHCssaYwQQvOPf3rLvvhjp95bpDNq17tRFjXbHEMKAw6bME/MeetW9A+Hmm6Rq8moR3lxMXiki8t0jHD9fmVQx/E1co0/aTSfurbzJTn7GnK3vtvmXZdLdzqEvtMjuV09Ly0SfgLAJFDdM4C/Sis2Lw3DFqcV3HeTLHG6OINqkZVNg+Yjd0HrRWJof/9k=">
            <a:extLst>
              <a:ext uri="{FF2B5EF4-FFF2-40B4-BE49-F238E27FC236}">
                <a16:creationId xmlns:a16="http://schemas.microsoft.com/office/drawing/2014/main" id="{D0611AD0-8920-4966-B4CD-D2A868D749C9}"/>
              </a:ext>
            </a:extLst>
          </p:cNvPr>
          <p:cNvSpPr>
            <a:spLocks noChangeAspect="1" noChangeArrowheads="1"/>
          </p:cNvSpPr>
          <p:nvPr/>
        </p:nvSpPr>
        <p:spPr bwMode="auto">
          <a:xfrm>
            <a:off x="5580112" y="1750739"/>
            <a:ext cx="864096" cy="864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AutoShape 4" descr="data:image/jpg;base64,%20/9j/4AAQSkZJRgABAQEAYABgAAD/2wBDAAUDBAQEAwUEBAQFBQUGBwwIBwcHBw8LCwkMEQ8SEhEPERETFhwXExQaFRERGCEYGh0dHx8fExciJCIeJBweHx7/2wBDAQUFBQcGBw4ICA4eFBEUHh4eHh4eHh4eHh4eHh4eHh4eHh4eHh4eHh4eHh4eHh4eHh4eHh4eHh4eHh4eHh4eHh7/wAARCAB/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bzftEn7yTG44G40+MyCZh5j42jvUrL++c/7Rpg/4+T/ALorGxpceXf++3503fJ/fb86VqZ3piHF5P77fnWN4x8SQ+GdCl1S6jubjaypFBAN0kzscKqj1JrYPSuL+K9zIuiwW9tpcupTtco2yPjy1HV8n0FRUbjFtGlKKnNRZb+H/jaPxdZTyLY3+l3dswW4tLtcOmehBBwwPqK6hZJD1ZvzryX4Ta3bjxlqmizWbWs7QJJFNIDiYgncgz1Kggke9erKccBlH4UUpOUE2PEU1TqOK2ROkjd2b86kmbNs2GOSPWqiSMWx5fGeuanJ+Udx3rQxRS8RySR6BdtHM6yiIkFWIIr5/wDiNH4+1bxTaab4fvtTSG5ib97FeMioyjPPPevftd2vo118uQYmryXxTqt5pdsl/p1q91cW9xC7RoCWKbsNgfQmvOxzXtI82yPTy+LcZJbnhOo6D8ZdD8RsureItbFqiiYvHqcjqqHuQD70vxG8Q+PfB+h2Gp2/jy51GNrhVQQXrOTnqDzX0l4ruLLULGC6tV33EAVXhKnLwv1X6g188eIfhhdy/EG1ubDTrx9JWcT+UBiNW688+uOlaOVNP4lYzSqTj8LurnoXwdu/Gl5r2l6vrOq3/k3xgdYpLtzwzg4KE4GRRXa+FrOV/Ftmot2Cq0RA7DawJoq8JdptO5li1rG6toewSf6xvqao3d3bWcxku7mG3j2j5pZAg6+pryL9or4zHwLI2h6KsT6w6b5ZHOfsynodvdj157V8aeKPH/iPxHdvd6trF1dzvkEzNkAZ6Af4Vs562RnGnpdn6XRzRTxiSCVJYz0ZGDA/iKWvzb8MfEDxTp9pLpuk+J9S02OVg7Jbzsil+xxXd+HPjP8AFC1uYriTxRLdpbYDRXCKyyDPO7jJ+vWqu7bE8l3a59054rn4dUsb+6ubdGSRYAPMb0J7Uz4c+Jo/GXgjTvEMcXkG8iO+POdjglWAPpkGqlppl5ojSqwgngnlLblUh8H+9SlzXVtjSio2d9+hT1XSrO+eJrWf7JeQXS3FvdKOVfofqCOCK6S+1m1tpBCu6eXgMsQzt+tY+q2MWqWc2mmR7dLhdhkQ4Zc9x71r6HpdnounR2NmhCIOWY5Zz6k9zW04ysuXQzco3vLUvwMWUMVZcjoeoqVm4A9TxXmPx/8AF+peF/CsP9k3Btbi7lKG5CgmJAMkrnjJ6V8YfEPx9401TWFa617UJki/1bCdhj8j1qHNKXKQqbceY/RTWiF0a6BJz5TcV8/fGHX7nRfDrzaRcXCaozqEEGMKuOrZB/Csj9lX4heJtf0TWPD/AIgvX1COzs/Ot55jmVRnBQt/EOeM8ivYbzTfD9x4bgF/axyuy+ZIWGcnHH1rzse1Gak106noYCLlFrXfofK1j8WtekVYr2S6YoTvdJirNx69B+VWdE8VXWuamkMvjHxFY+a2xYfOVlUnodwUE89v1rf+IGiaJ9tnntbOKAeir8v5V45ozSw+NLaH7qfaA3TAAB5JrmwcqVe65TtxlKpQSdz6k+B+l6tD8RXvrjW9RvLJ9iWy3Em5GXg719c0VJ+zrqsd1Ba2zNtfTdXntFz/ABRmQlMn2ziivUw1OME4roeXjKjqSjJ9j5u/aJ1Oa8+LHid5pjI4v5E+YdAp2qPwAxXlLTYzgD5j3OCfwr1D9o60htvix4ma2u0uYZdRkberA7STllPuCSPwryWWRgQfc9qcNRTTRasZ2WZTxnIxmvSPhn4dv/Gnj2Lw5p91HDPPbvIGkBKjC7u30rzPSoZZrtRFC8wXDMFXOOe9fS37P/h+80PxBH8RtOSO5McFzGlnI20SKPlwGGcHHSiriKVG3tHoKNGpKLcUfTHhiXT/AId+BtI0W+Z1htIvLmuPLKru5Jb8SaoeP/FGr2MsWr6NALvTUi/fo3Q89Rjp9aoeIvihpNr4Xt9ama2hgucKYp0ZgSRyuelcHrHxA8N6hcva6b40sLTTpYtrQyuy4z1H3eldE1yxjOC5ovsc9KSlOUar5Wu5pWvxqtZdZi099Dnhl3ru/fgjk8EcdK9bbxRpWObqMf8AAq+frPwLY6hMuueGby31iZTsD2t4CsbDkbv8K6v4f6D8QX8V2l54ku9Oj0aHdJPGIFywVTgFu3OOaitirtRpr77mlGgqi5pS+6x0Hxj0qz8ZeDrqW23zz2MDyxqoOGzjP16dq+DPEFzcxX81vMqpJGxVlIIII9jX178efiztso9I8L6pBE4kPnSwtkqo6DgY5Pp2r5t8f6nB4g1D7ZcG2ln2jfKIURnIHU+tZU6VWpVlLlsv1Ouv7KlSjT5ryXo9Ox3n7KdxqFnql7fvGyaZJaSQyzlDhm42qPfNfQOtf8JBF4ZN99stRZzRRCzyPmRicYPtjnnvXy78N/HZ0HWrO4kuEe2itnglttuI2HVSAoxnPevoi01Wz8aeHbmbSpDfRxxx4hVmBjYA9lxjrzniuXM8PVS5pLTv/wAE6crqUuZRT1OU8T6Hr1vdMdWmt5LcgGJl4dyRzkDjGelcEuiLD4q/tJk2NtIJYAhFHfBrsPEOp3sNiBrV2iXELcRqMCNOw5OSa5+yvLvWriW6dVtLeKNlillXCs2OM+ua8jDSjzNXse9iabjHmtex1P7PchHiy/0exkG9tXjvU5+8nnKW4/3SR+FFYXwINxo3xf8ADkcsBjkvLj1/hPB/nRX0dHrofHV1ZozvidY+GbTxd4thuIGuri71WWTzXYMIzvPyhdvqT39K8u1Hw3YTtuW3EYJwvy4J+gr0j4nZb4keIm2hmGpThR2X5zXPRxBXMsjB5T39PpXg1q9V1XLm1P6JwHDmAlgKVH2S5bJ6q+6u9Xr8jn9O0OPTVYRMU3jDgH7w9DXf+A/G2oeGlS1VEmsFDDymGNu7rg9a5q5IAyTWTcRLM5Pnv9AaUakqmk9fUnGZLl9GHs40U18l+P8AkeheJPEEllo+mSQXtlqVhIsizWm0hozuJw2eG4IwQexrDg0Lwz4v2xaLef2NqchCpFOd0Dt6Z6rXK27R25eLdO6uCHTbwc1Vm0m63Pd6NqU0VxGA8NqV3MxHXDdj6Aj2r0MJUlTkvZysfm2c8MyVNyow54q+l1zR+el/zPp74FfC7xv4BTWodQ1mxtobto5AsMXmMWXIz8wwOtdb8RNM8c2ngnxPLN4kgvbV4AbaEQCJ40/jDMPvE/hXy58NvHfxBfxkml+Jb7xHdboWaOzaeSCQsVyhAGD6EA8GsHWviB8RI9cu9L1XxPrscXlOWtLm5bB4JCsO/wBK9CTc53l0sz4Gm+TSIuo615UktqxkedOHCrwp9MmuXvLiSRySrH/eK/4VHYzvLPcM5JZn5PvgVsaX4b1rWHaS0smEAHM8xEcf/fTcH8M16kpRS5pOyOBc8pcsVdmPFfTQ/dQH8a6Twb4h8Xf2gNJ8L3VzZ3V8RG7QyDBXP8W4Yx3q/ZeAtPNzBBqHiKLfIwDpaxltoz/ebA/SvQ4YfDnhXSpdN0OIq0gHnXDndNKQcglu2D0AwK4MTmVKNNwg73+49HC5ZXnNSn7qX3l/RbPT5r260nVNQvNdu7JfPnvpohGqksQigDjnB9ehOarav4nWzvI0UrHaxcBArbQPfH+FdBo3kjwaAZ0muJmM0jqCMqTgDn6HmvP/ABFtimZtoPsa+di0qvPbU+nabpcl9D1rwFbab4k8XeE9c0y7tmu9O1GMkRyZDRscOhHXpyPcYorzX4JXi2fxg8MPBCsCXGoRwyGOQlXyehXse/4UV71J80bs+YxUVCdkVfihrGmRfEfxJGVvHkTVLgNhFC53n3rl5NetF+7a3H4la6T4k+DfGNz8SfE9xb+Etfmgk1a4aOVNNmZXUyEgghcEe4rBbwL42K/8ib4i/wDBXN/8TWqy/DPVx/P/ADPaXHGewioRrtJaL3Y//ImZPrcDn5o7hR7bTVK41GB8mORk9N8OT+YNa8/gPxxxjwX4jPI6aXP/APE1DL4C8cnp4J8SdP8AoFz/APxNL+zsOnpH8WZS4yzqp8dZv5R/yMGe+uhEzC6EsakbgmQRn1BH+NWNC1JVvYpBuDRuG6+hq1P4B8eeTcqPA/iViYsgf2VPyQf92s4+A/iJBFHKngnxQZGzlF0e4+Ududv14rlr4GMZe4dOG4sxbg1Vd3tc+qPhZ4wXxXaf8I7LYrLdXc0avcxqA6Rg5cluowoIH1Fe0arpXhVIlkvNH01jwqlrZCx7dcZr4m+Gnhv4u6bqz32m6P4s0qSOMDf/AGY4G0g5BDr83QdOlelP4r+Mnh6HTE13wz4i8Rpdr9pMkWmOZLYAkbCEXHI5wcH86znGtGn7quzyuehVr3b5YnbfEHxZ4X0yy1CPS9Es/MtG2TFLYbkJ78Cvm61uvF3jPXYbHTbG9vJp5dsKhcKvueyitH4gw/E2TULq00fwT4qMUt697LcjSpyZ2YDZkbOAq8Y9c1Z+Fg+LD+P9Ch8S6X45sNEF2jXMkGl3CbQORnCfdzgH2JrGnh5uLnP+vkdNbE06c1TpdOv/AATqda+Dd5oNgrX2tLda26mS2trYYg4z96Q/N6fwj615P/wkOou8sM1rbQTwu0cinc5DA4PJNfUvjDSfFOr6vNdNpeokOSseLZ+F/KvBPiD8HPiDpt9Jq+naFqGoW9yxLRQWsjSqe5KgVlltdTquFWOj2ujfMqLjRU6UtVvZmN4c8Y6nD4ktm1K9MlrKPIkXaAFU4APHocV1Xiq3bDV5zN4G+Ibsv/FDeKO+f+JTP/8AEV7DZ+G/Ft/4SsZrjwrrqXXkhJUfT5Q25eMkFc84zXZmWHUXGcF5HJlWJclKnN+ZzHwwJPxN8GAcNH4itMkdwXxiit74Y+DvFkHxT8OTXPhXXILeLVraV5ZNPlVECyKSSSuAMd6K6MO/3aOLGJe1dj7X159SFxtsWuVUqctHGjAHPH3jVJ5df4dWu1DNgp5MTFBjqOeeT+lZEnxY8NweJdR0XULaa0ksJZ1mkkGQyxhMOoHLBmfbx0I56irE/wAUvCMd5HGjTy232VriW6W3fZH/AKvanTlj5q5A6d8VscpfE+u42H7dnH3vJix1Hv6ZH40vma95JbzLoueiiCLI/XmoZviN4TW+Wxt5J7y58+CBo4LcsVMpUA+hA3LnHTNNPxD0FIvDtzNaXkFprsDzQyyQH9zho1AkAztBMg+bp780AWoW1yWdIzcXcKH7zvBER068H8Pxq6LbVPMydYYpuB2/Z1zjuM/1rEtfil4FuY2eK/lIDMq5tJAX2hS20Y5+Vg3H8PPQVPJ8RvCEUTyXE89vstUuis1o8bbHYKmFIySxIwPcUAaBs9XEcaLrjZUHc7WyFmOePapBbantdf7XPONrfZ1yvXPse35Vj3HxE8PweH77xA0eNLs722tmuGIUFZliYSYIyABMMjr8pqa/+IfhOxnmt7mS5W4hSKRoFs5GkIkxtwoBOeRkds0AaaW+pjbu1dmGSW/0dRkentSfZtU+XGstxndm3Tn0qpqfjfw3ZTWtt5zNNe2i3ds3kP5TIysybnAwu7Y2AeeKydL+KPhSTRre61K5jguWg82WKKJ3VcFlOCVGQGQrn+9gdxQBvi01TOTrTHrx9mT0p62+pCWNv7VJQY3L5C/NxzzWBqfxR8JWdvDdKZ5bVpoIpbj7O6xx+apZeSPmbp8o55roNB8TaBrmq32l6fN5l3YEC4jaIrtOSCORzggg+hFACLb6p/Fq3r0t19eKR7bVDJldX2pgcfZ1Jz9a3vLj/uL+VHlx/wBxfyoAzNPjuIpD5921xlhtygXb69OtFaYjQHIRc/SigDy3xLr3w1h1o2t9osVxO2oS2FxI0JDrLMpYhR95t7QoBjHIBB4pt7qPwyj1QN/ZCbngkhu7kq6GGGJJc57tzasvHPyjtiujvLb4bXV/cteLoT3c0xWbz2XzGf5kx83PVnHHcnvUZt/hfDcXTn/hHFleVpLkl487xuVi/PH+sYHP94560AYNrr/wrt7KW9tdKMNtHHBPLJHZuqRFZfLhGRwrl4wBjrgdqtx+IfhncxWtitruhtI41tkNu4CLLtlAUHnGVQ9MAgDtitrd8OYrGSyNxoX2eeJI3jM6HeiMWXPOeGYkHsT61XvLf4W3Yk+1P4cuBKiRsXmjbKrjA68AYXp6DNAHJ6be/DmOa3eHQJ7TT7SO+miEaAwupjhjd2z8wZknCgZ4BI9K6fw7H4G8cS3c9vof2iO1ggt0nnjIV4njSRPLyeMDbzwQQKnurX4YtbTNMPD5hijDyfOmFQhAGwD0OyPB7lV7gVe0bUfAekqRpWoaJZiREUrFOiblRcLxnsOPoKAL7eFvDzWs9o+k2z29w8TzRMuVkaIKEJB4JAVR+AzVW28C+Eba4NxDoVqkpCAvyT8uNvfttH5VdbxN4dVira7poKkKc3KcE9B19xTR4q8MlkUa/phLnC4ukOTnAHX1IFAFG88B+F73U4b680uK48ixWwghk5jjiXcAAvrhyM+lTR+CfCkdqLVdCs/KFu9vgpk+W8nmMuTzy/zfXmrR8T+HBG0h17TAitsLfakwG5469eD+RpB4o8NlFf8At7TdrfdP2lOfu+/+0v8A30PWgCKfwh4Zns2s59GtZbd3R2jdSwZkTYpOepC8Va0fQdI0ie4n02xjtpLnBmZc/OR3Oe/qe/U0xvEnh9Rbk6zY7bksIGE6kSFTghT0JHpUY8V+GSGK+INMYLjcRdIQuTgZ545IoA2aKx/+Eq8NbmX+39MDKAWBuUBAPTPNMbxd4XCM3/CQaa21C5C3Ck7QCScA5OADQBt0VDZXVte2sd1ZzxzwSrujkjbcrD1BooA5u80m4a5aeHxNbxDzdwR7SFsYPIz1/HqDmgaOz+UB4licpIxlJtoCZVOMK3Ht175qxN4VtZLqS4IsjIxJy1hGTz6nHNNbwrEzhmexbC7QW06IkDGAPpV+4V7pTGhXAXy18VRblxt/0G3+UfTHrVpfD93JaMia8rksMSCyhOB3GMY//XT4/CsXmDzZLSWIYCobCLgZJKjjpzW5Z2drZwCCztobeIHISNAq5+gpPl6Cduhytvozx20lv/wlVqVdVWMLZwAIFYEADuOCMHPWrbeGb37UZ11pQflVSdPhLIvG4A4/iwK1/wCxNH88T/2VZeaDkP5C5BznOcVfpO3QHboczD4a1JZFeTxAZCGUn/iXwjODz27jH0qF/C2rLvaHxGBI0pcF9OhIVeML07YJz711lFIRzieHb8NFv1zeituZTYQ/PwPbj+L/AL6psXhzUlkQyeIDIgbJU2EIyPTpx2/KulooA5O90ifT7J7m+8VRW0ERXE01nAiRDoRkjAySKZp2kSXVoLi38WQ3cT7wJYrS3Kk9ByBztIP8q2PGGg2/ibw/caNdTzQRTNGxkixuUo6uMZBHVR2qj4e8Hafo+lWtitxc3RtpZZUmlbDFpJC7EhcA8n0q7R5b31Ju7+Ri7LERLJJ4+0reP3ckvkWvz+gPp06e1avhk6P9qms5te0jWb1csqpHCssaYwQQvOPf3rLvvhjp95bpDNq17tRFjXbHEMKAw6bME/MeetW9A+Hmm6Rq8moR3lxMXiki8t0jHD9fmVQx/E1co0/aTSfurbzJTn7GnK3vtvmXZdLdzqEvtMjuV09Ly0SfgLAJFDdM4C/Sis2Lw3DFqcV3HeTLHG6OINqkZVNg+Yjd0HrRWJof/9k=">
            <a:extLst>
              <a:ext uri="{FF2B5EF4-FFF2-40B4-BE49-F238E27FC236}">
                <a16:creationId xmlns:a16="http://schemas.microsoft.com/office/drawing/2014/main" id="{345CEEF6-CBD3-4608-8CA6-C6CF3960CC6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3" name="Plassholder for bilde 6">
            <a:extLst>
              <a:ext uri="{FF2B5EF4-FFF2-40B4-BE49-F238E27FC236}">
                <a16:creationId xmlns:a16="http://schemas.microsoft.com/office/drawing/2014/main" id="{DE21B7C8-814D-4D0D-A0D6-331E67164454}"/>
              </a:ext>
            </a:extLst>
          </p:cNvPr>
          <p:cNvPicPr>
            <a:picLocks noChangeAspect="1"/>
          </p:cNvPicPr>
          <p:nvPr/>
        </p:nvPicPr>
        <p:blipFill>
          <a:blip r:embed="rId5"/>
          <a:srcRect t="1903" b="1903"/>
          <a:stretch>
            <a:fillRect/>
          </a:stretch>
        </p:blipFill>
        <p:spPr>
          <a:xfrm>
            <a:off x="2267744" y="1958259"/>
            <a:ext cx="4104456" cy="3630227"/>
          </a:xfrm>
          <a:prstGeom prst="rect">
            <a:avLst/>
          </a:prstGeom>
        </p:spPr>
      </p:pic>
    </p:spTree>
    <p:extLst>
      <p:ext uri="{BB962C8B-B14F-4D97-AF65-F5344CB8AC3E}">
        <p14:creationId xmlns:p14="http://schemas.microsoft.com/office/powerpoint/2010/main" val="37848237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251999" y="585526"/>
            <a:ext cx="8640001" cy="467212"/>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002060"/>
                </a:solidFill>
                <a:effectLst/>
                <a:uLnTx/>
                <a:uFillTx/>
                <a:latin typeface="Arial"/>
                <a:cs typeface="Arial"/>
                <a:sym typeface="Arial"/>
              </a:rPr>
              <a:t>Tidlig innsats er en nøkkel</a:t>
            </a:r>
            <a:endParaRPr kumimoji="0" lang="nn-NO" sz="2400" b="0" i="0" u="none" strike="noStrike" kern="1200" cap="none" spc="0" normalizeH="0" baseline="0" noProof="0">
              <a:ln>
                <a:noFill/>
              </a:ln>
              <a:solidFill>
                <a:srgbClr val="002060"/>
              </a:solidFill>
              <a:effectLst/>
              <a:uLnTx/>
              <a:uFillTx/>
              <a:latin typeface="Arial"/>
              <a:cs typeface="Arial"/>
              <a:sym typeface="Arial"/>
            </a:endParaRPr>
          </a:p>
        </p:txBody>
      </p:sp>
      <p:sp>
        <p:nvSpPr>
          <p:cNvPr id="4" name="Plassholder for innhold 2"/>
          <p:cNvSpPr txBox="1">
            <a:spLocks/>
          </p:cNvSpPr>
          <p:nvPr/>
        </p:nvSpPr>
        <p:spPr>
          <a:xfrm>
            <a:off x="461042" y="2028585"/>
            <a:ext cx="4333795" cy="40216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3429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2pPr>
            <a:lvl3pPr marL="1171575" marR="0" indent="-257175"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4pPr>
            <a:lvl5pPr marL="2171700" marR="0" indent="-342900" algn="l" defTabSz="914400" rtl="0" latinLnBrk="0">
              <a:lnSpc>
                <a:spcPct val="100000"/>
              </a:lnSpc>
              <a:spcBef>
                <a:spcPts val="400"/>
              </a:spcBef>
              <a:spcAft>
                <a:spcPts val="0"/>
              </a:spcAft>
              <a:buClrTx/>
              <a:buSzPts val="1800"/>
              <a:buFontTx/>
              <a:buBlip>
                <a:blip r:embed="rId3"/>
              </a:buBlip>
              <a:tabLst/>
              <a:defRPr sz="1800" b="0" i="0" u="none" strike="noStrike" cap="none" spc="0" baseline="0">
                <a:ln>
                  <a:noFill/>
                </a:ln>
                <a:solidFill>
                  <a:srgbClr val="000000"/>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400"/>
              </a:spcBef>
              <a:spcAft>
                <a:spcPts val="0"/>
              </a:spcAft>
              <a:buClrTx/>
              <a:buSzPts val="1800"/>
              <a:buFontTx/>
              <a:buBlip>
                <a:blip r:embed="rId3"/>
              </a:buBlip>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00"/>
              </a:spcBef>
              <a:spcAft>
                <a:spcPts val="0"/>
              </a:spcAft>
              <a:buClrTx/>
              <a:buSzPts val="1800"/>
              <a:buFontTx/>
              <a:buNone/>
              <a:tabLst/>
              <a:defRPr/>
            </a:pPr>
            <a:endParaRPr kumimoji="0" lang="nb-NO" sz="1800" b="0" i="0" u="none" strike="noStrike" kern="1200" cap="none" spc="0" normalizeH="0" baseline="0" noProof="0">
              <a:ln>
                <a:noFill/>
              </a:ln>
              <a:solidFill>
                <a:srgbClr val="000000"/>
              </a:solidFill>
              <a:effectLst/>
              <a:uLnTx/>
              <a:uFillTx/>
              <a:latin typeface="Arial"/>
              <a:cs typeface="Arial"/>
              <a:sym typeface="Arial"/>
            </a:endParaRPr>
          </a:p>
        </p:txBody>
      </p:sp>
      <p:pic>
        <p:nvPicPr>
          <p:cNvPr id="6" name="image1.png"/>
          <p:cNvPicPr>
            <a:picLocks noChangeAspect="1"/>
          </p:cNvPicPr>
          <p:nvPr/>
        </p:nvPicPr>
        <p:blipFill>
          <a:blip r:embed="rId4">
            <a:extLst/>
          </a:blip>
          <a:stretch>
            <a:fillRect/>
          </a:stretch>
        </p:blipFill>
        <p:spPr>
          <a:xfrm>
            <a:off x="0" y="6370323"/>
            <a:ext cx="1414276" cy="487677"/>
          </a:xfrm>
          <a:prstGeom prst="rect">
            <a:avLst/>
          </a:prstGeom>
          <a:ln w="12700">
            <a:miter lim="400000"/>
          </a:ln>
        </p:spPr>
      </p:pic>
      <p:sp>
        <p:nvSpPr>
          <p:cNvPr id="7" name="Shape 3"/>
          <p:cNvSpPr/>
          <p:nvPr/>
        </p:nvSpPr>
        <p:spPr>
          <a:xfrm>
            <a:off x="251523" y="6299996"/>
            <a:ext cx="8639993" cy="1"/>
          </a:xfrm>
          <a:prstGeom prst="line">
            <a:avLst/>
          </a:prstGeom>
          <a:ln w="6345">
            <a:solidFill>
              <a:srgbClr val="000000"/>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B/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bzftEn7yTG44G40+MyCZh5j42jvUrL++c/7Rpg/4+T/ALorGxpceXf++3503fJ/fb86VqZ3piHF5P77fnWN4x8SQ+GdCl1S6jubjaypFBAN0kzscKqj1JrYPSuL+K9zIuiwW9tpcupTtco2yPjy1HV8n0FRUbjFtGlKKnNRZb+H/jaPxdZTyLY3+l3dswW4tLtcOmehBBwwPqK6hZJD1ZvzryX4Ta3bjxlqmizWbWs7QJJFNIDiYgncgz1Kggke9erKccBlH4UUpOUE2PEU1TqOK2ROkjd2b86kmbNs2GOSPWqiSMWx5fGeuanJ+Udx3rQxRS8RySR6BdtHM6yiIkFWIIr5/wDiNH4+1bxTaab4fvtTSG5ib97FeMioyjPPPevftd2vo118uQYmryXxTqt5pdsl/p1q91cW9xC7RoCWKbsNgfQmvOxzXtI82yPTy+LcZJbnhOo6D8ZdD8RsureItbFqiiYvHqcjqqHuQD70vxG8Q+PfB+h2Gp2/jy51GNrhVQQXrOTnqDzX0l4ruLLULGC6tV33EAVXhKnLwv1X6g188eIfhhdy/EG1ubDTrx9JWcT+UBiNW688+uOlaOVNP4lYzSqTj8LurnoXwdu/Gl5r2l6vrOq3/k3xgdYpLtzwzg4KE4GRRXa+FrOV/Ftmot2Cq0RA7DawJoq8JdptO5li1rG6toewSf6xvqao3d3bWcxku7mG3j2j5pZAg6+pryL9or4zHwLI2h6KsT6w6b5ZHOfsynodvdj157V8aeKPH/iPxHdvd6trF1dzvkEzNkAZ6Af4Vs562RnGnpdn6XRzRTxiSCVJYz0ZGDA/iKWvzb8MfEDxTp9pLpuk+J9S02OVg7Jbzsil+xxXd+HPjP8AFC1uYriTxRLdpbYDRXCKyyDPO7jJ+vWqu7bE8l3a59054rn4dUsb+6ubdGSRYAPMb0J7Uz4c+Jo/GXgjTvEMcXkG8iO+POdjglWAPpkGqlppl5ojSqwgngnlLblUh8H+9SlzXVtjSio2d9+hT1XSrO+eJrWf7JeQXS3FvdKOVfofqCOCK6S+1m1tpBCu6eXgMsQzt+tY+q2MWqWc2mmR7dLhdhkQ4Zc9x71r6HpdnounR2NmhCIOWY5Zz6k9zW04ysuXQzco3vLUvwMWUMVZcjoeoqVm4A9TxXmPx/8AF+peF/CsP9k3Btbi7lKG5CgmJAMkrnjJ6V8YfEPx9401TWFa617UJki/1bCdhj8j1qHNKXKQqbceY/RTWiF0a6BJz5TcV8/fGHX7nRfDrzaRcXCaozqEEGMKuOrZB/Csj9lX4heJtf0TWPD/AIgvX1COzs/Ot55jmVRnBQt/EOeM8ivYbzTfD9x4bgF/axyuy+ZIWGcnHH1rzse1Gak106noYCLlFrXfofK1j8WtekVYr2S6YoTvdJirNx69B+VWdE8VXWuamkMvjHxFY+a2xYfOVlUnodwUE89v1rf+IGiaJ9tnntbOKAeir8v5V45ozSw+NLaH7qfaA3TAAB5JrmwcqVe65TtxlKpQSdz6k+B+l6tD8RXvrjW9RvLJ9iWy3Em5GXg719c0VJ+zrqsd1Ba2zNtfTdXntFz/ABRmQlMn2ziivUw1OME4roeXjKjqSjJ9j5u/aJ1Oa8+LHid5pjI4v5E+YdAp2qPwAxXlLTYzgD5j3OCfwr1D9o60htvix4ma2u0uYZdRkberA7STllPuCSPwryWWRgQfc9qcNRTTRasZ2WZTxnIxmvSPhn4dv/Gnj2Lw5p91HDPPbvIGkBKjC7u30rzPSoZZrtRFC8wXDMFXOOe9fS37P/h+80PxBH8RtOSO5McFzGlnI20SKPlwGGcHHSiriKVG3tHoKNGpKLcUfTHhiXT/AId+BtI0W+Z1htIvLmuPLKru5Jb8SaoeP/FGr2MsWr6NALvTUi/fo3Q89Rjp9aoeIvihpNr4Xt9ama2hgucKYp0ZgSRyuelcHrHxA8N6hcva6b40sLTTpYtrQyuy4z1H3eldE1yxjOC5ovsc9KSlOUar5Wu5pWvxqtZdZi099Dnhl3ru/fgjk8EcdK9bbxRpWObqMf8AAq+frPwLY6hMuueGby31iZTsD2t4CsbDkbv8K6v4f6D8QX8V2l54ku9Oj0aHdJPGIFywVTgFu3OOaitirtRpr77mlGgqi5pS+6x0Hxj0qz8ZeDrqW23zz2MDyxqoOGzjP16dq+DPEFzcxX81vMqpJGxVlIIII9jX178efiztso9I8L6pBE4kPnSwtkqo6DgY5Pp2r5t8f6nB4g1D7ZcG2ln2jfKIURnIHU+tZU6VWpVlLlsv1Ouv7KlSjT5ryXo9Ox3n7KdxqFnql7fvGyaZJaSQyzlDhm42qPfNfQOtf8JBF4ZN99stRZzRRCzyPmRicYPtjnnvXy78N/HZ0HWrO4kuEe2itnglttuI2HVSAoxnPevoi01Wz8aeHbmbSpDfRxxx4hVmBjYA9lxjrzniuXM8PVS5pLTv/wAE6crqUuZRT1OU8T6Hr1vdMdWmt5LcgGJl4dyRzkDjGelcEuiLD4q/tJk2NtIJYAhFHfBrsPEOp3sNiBrV2iXELcRqMCNOw5OSa5+yvLvWriW6dVtLeKNlillXCs2OM+ua8jDSjzNXse9iabjHmtex1P7PchHiy/0exkG9tXjvU5+8nnKW4/3SR+FFYXwINxo3xf8ADkcsBjkvLj1/hPB/nRX0dHrofHV1ZozvidY+GbTxd4thuIGuri71WWTzXYMIzvPyhdvqT39K8u1Hw3YTtuW3EYJwvy4J+gr0j4nZb4keIm2hmGpThR2X5zXPRxBXMsjB5T39PpXg1q9V1XLm1P6JwHDmAlgKVH2S5bJ6q+6u9Xr8jn9O0OPTVYRMU3jDgH7w9DXf+A/G2oeGlS1VEmsFDDymGNu7rg9a5q5IAyTWTcRLM5Pnv9AaUakqmk9fUnGZLl9GHs40U18l+P8AkeheJPEEllo+mSQXtlqVhIsizWm0hozuJw2eG4IwQexrDg0Lwz4v2xaLef2NqchCpFOd0Dt6Z6rXK27R25eLdO6uCHTbwc1Vm0m63Pd6NqU0VxGA8NqV3MxHXDdj6Aj2r0MJUlTkvZysfm2c8MyVNyow54q+l1zR+el/zPp74FfC7xv4BTWodQ1mxtobto5AsMXmMWXIz8wwOtdb8RNM8c2ngnxPLN4kgvbV4AbaEQCJ40/jDMPvE/hXy58NvHfxBfxkml+Jb7xHdboWaOzaeSCQsVyhAGD6EA8GsHWviB8RI9cu9L1XxPrscXlOWtLm5bB4JCsO/wBK9CTc53l0sz4Gm+TSIuo615UktqxkedOHCrwp9MmuXvLiSRySrH/eK/4VHYzvLPcM5JZn5PvgVsaX4b1rWHaS0smEAHM8xEcf/fTcH8M16kpRS5pOyOBc8pcsVdmPFfTQ/dQH8a6Twb4h8Xf2gNJ8L3VzZ3V8RG7QyDBXP8W4Yx3q/ZeAtPNzBBqHiKLfIwDpaxltoz/ebA/SvQ4YfDnhXSpdN0OIq0gHnXDndNKQcglu2D0AwK4MTmVKNNwg73+49HC5ZXnNSn7qX3l/RbPT5r260nVNQvNdu7JfPnvpohGqksQigDjnB9ehOarav4nWzvI0UrHaxcBArbQPfH+FdBo3kjwaAZ0muJmM0jqCMqTgDn6HmvP/ABFtimZtoPsa+di0qvPbU+nabpcl9D1rwFbab4k8XeE9c0y7tmu9O1GMkRyZDRscOhHXpyPcYorzX4JXi2fxg8MPBCsCXGoRwyGOQlXyehXse/4UV71J80bs+YxUVCdkVfihrGmRfEfxJGVvHkTVLgNhFC53n3rl5NetF+7a3H4la6T4k+DfGNz8SfE9xb+Etfmgk1a4aOVNNmZXUyEgghcEe4rBbwL42K/8ib4i/wDBXN/8TWqy/DPVx/P/ADPaXHGewioRrtJaL3Y//ImZPrcDn5o7hR7bTVK41GB8mORk9N8OT+YNa8/gPxxxjwX4jPI6aXP/APE1DL4C8cnp4J8SdP8AoFz/APxNL+zsOnpH8WZS4yzqp8dZv5R/yMGe+uhEzC6EsakbgmQRn1BH+NWNC1JVvYpBuDRuG6+hq1P4B8eeTcqPA/iViYsgf2VPyQf92s4+A/iJBFHKngnxQZGzlF0e4+Ududv14rlr4GMZe4dOG4sxbg1Vd3tc+qPhZ4wXxXaf8I7LYrLdXc0avcxqA6Rg5cluowoIH1Fe0arpXhVIlkvNH01jwqlrZCx7dcZr4m+Gnhv4u6bqz32m6P4s0qSOMDf/AGY4G0g5BDr83QdOlelP4r+Mnh6HTE13wz4i8Rpdr9pMkWmOZLYAkbCEXHI5wcH86znGtGn7quzyuehVr3b5YnbfEHxZ4X0yy1CPS9Es/MtG2TFLYbkJ78Cvm61uvF3jPXYbHTbG9vJp5dsKhcKvueyitH4gw/E2TULq00fwT4qMUt697LcjSpyZ2YDZkbOAq8Y9c1Z+Fg+LD+P9Ch8S6X45sNEF2jXMkGl3CbQORnCfdzgH2JrGnh5uLnP+vkdNbE06c1TpdOv/AATqda+Dd5oNgrX2tLda26mS2trYYg4z96Q/N6fwj615P/wkOou8sM1rbQTwu0cinc5DA4PJNfUvjDSfFOr6vNdNpeokOSseLZ+F/KvBPiD8HPiDpt9Jq+naFqGoW9yxLRQWsjSqe5KgVlltdTquFWOj2ujfMqLjRU6UtVvZmN4c8Y6nD4ktm1K9MlrKPIkXaAFU4APHocV1Xiq3bDV5zN4G+Ibsv/FDeKO+f+JTP/8AEV7DZ+G/Ft/4SsZrjwrrqXXkhJUfT5Q25eMkFc84zXZmWHUXGcF5HJlWJclKnN+ZzHwwJPxN8GAcNH4itMkdwXxiit74Y+DvFkHxT8OTXPhXXILeLVraV5ZNPlVECyKSSSuAMd6K6MO/3aOLGJe1dj7X159SFxtsWuVUqctHGjAHPH3jVJ5df4dWu1DNgp5MTFBjqOeeT+lZEnxY8NweJdR0XULaa0ksJZ1mkkGQyxhMOoHLBmfbx0I56irE/wAUvCMd5HGjTy232VriW6W3fZH/AKvanTlj5q5A6d8VscpfE+u42H7dnH3vJix1Hv6ZH40vma95JbzLoueiiCLI/XmoZviN4TW+Wxt5J7y58+CBo4LcsVMpUA+hA3LnHTNNPxD0FIvDtzNaXkFprsDzQyyQH9zho1AkAztBMg+bp780AWoW1yWdIzcXcKH7zvBER068H8Pxq6LbVPMydYYpuB2/Z1zjuM/1rEtfil4FuY2eK/lIDMq5tJAX2hS20Y5+Vg3H8PPQVPJ8RvCEUTyXE89vstUuis1o8bbHYKmFIySxIwPcUAaBs9XEcaLrjZUHc7WyFmOePapBbantdf7XPONrfZ1yvXPse35Vj3HxE8PweH77xA0eNLs722tmuGIUFZliYSYIyABMMjr8pqa/+IfhOxnmt7mS5W4hSKRoFs5GkIkxtwoBOeRkds0AaaW+pjbu1dmGSW/0dRkentSfZtU+XGstxndm3Tn0qpqfjfw3ZTWtt5zNNe2i3ds3kP5TIysybnAwu7Y2AeeKydL+KPhSTRre61K5jguWg82WKKJ3VcFlOCVGQGQrn+9gdxQBvi01TOTrTHrx9mT0p62+pCWNv7VJQY3L5C/NxzzWBqfxR8JWdvDdKZ5bVpoIpbj7O6xx+apZeSPmbp8o55roNB8TaBrmq32l6fN5l3YEC4jaIrtOSCORzggg+hFACLb6p/Fq3r0t19eKR7bVDJldX2pgcfZ1Jz9a3vLj/uL+VHlx/wBxfyoAzNPjuIpD5921xlhtygXb69OtFaYjQHIRc/SigDy3xLr3w1h1o2t9osVxO2oS2FxI0JDrLMpYhR95t7QoBjHIBB4pt7qPwyj1QN/ZCbngkhu7kq6GGGJJc57tzasvHPyjtiujvLb4bXV/cteLoT3c0xWbz2XzGf5kx83PVnHHcnvUZt/hfDcXTn/hHFleVpLkl487xuVi/PH+sYHP94560AYNrr/wrt7KW9tdKMNtHHBPLJHZuqRFZfLhGRwrl4wBjrgdqtx+IfhncxWtitruhtI41tkNu4CLLtlAUHnGVQ9MAgDtitrd8OYrGSyNxoX2eeJI3jM6HeiMWXPOeGYkHsT61XvLf4W3Yk+1P4cuBKiRsXmjbKrjA68AYXp6DNAHJ6be/DmOa3eHQJ7TT7SO+miEaAwupjhjd2z8wZknCgZ4BI9K6fw7H4G8cS3c9vof2iO1ggt0nnjIV4njSRPLyeMDbzwQQKnurX4YtbTNMPD5hijDyfOmFQhAGwD0OyPB7lV7gVe0bUfAekqRpWoaJZiREUrFOiblRcLxnsOPoKAL7eFvDzWs9o+k2z29w8TzRMuVkaIKEJB4JAVR+AzVW28C+Eba4NxDoVqkpCAvyT8uNvfttH5VdbxN4dVira7poKkKc3KcE9B19xTR4q8MlkUa/phLnC4ukOTnAHX1IFAFG88B+F73U4b680uK48ixWwghk5jjiXcAAvrhyM+lTR+CfCkdqLVdCs/KFu9vgpk+W8nmMuTzy/zfXmrR8T+HBG0h17TAitsLfakwG5469eD+RpB4o8NlFf8At7TdrfdP2lOfu+/+0v8A30PWgCKfwh4Zns2s59GtZbd3R2jdSwZkTYpOepC8Va0fQdI0ie4n02xjtpLnBmZc/OR3Oe/qe/U0xvEnh9Rbk6zY7bksIGE6kSFTghT0JHpUY8V+GSGK+INMYLjcRdIQuTgZ545IoA2aKx/+Eq8NbmX+39MDKAWBuUBAPTPNMbxd4XCM3/CQaa21C5C3Ck7QCScA5OADQBt0VDZXVte2sd1ZzxzwSrujkjbcrD1BooA5u80m4a5aeHxNbxDzdwR7SFsYPIz1/HqDmgaOz+UB4licpIxlJtoCZVOMK3Ht175qxN4VtZLqS4IsjIxJy1hGTz6nHNNbwrEzhmexbC7QW06IkDGAPpV+4V7pTGhXAXy18VRblxt/0G3+UfTHrVpfD93JaMia8rksMSCyhOB3GMY//XT4/CsXmDzZLSWIYCobCLgZJKjjpzW5Z2drZwCCztobeIHISNAq5+gpPl6Cduhytvozx20lv/wlVqVdVWMLZwAIFYEADuOCMHPWrbeGb37UZ11pQflVSdPhLIvG4A4/iwK1/wCxNH88T/2VZeaDkP5C5BznOcVfpO3QHboczD4a1JZFeTxAZCGUn/iXwjODz27jH0qF/C2rLvaHxGBI0pcF9OhIVeML07YJz711lFIRzieHb8NFv1zeituZTYQ/PwPbj+L/AL6psXhzUlkQyeIDIgbJU2EIyPTpx2/KulooA5O90ifT7J7m+8VRW0ERXE01nAiRDoRkjAySKZp2kSXVoLi38WQ3cT7wJYrS3Kk9ByBztIP8q2PGGg2/ibw/caNdTzQRTNGxkixuUo6uMZBHVR2qj4e8Hafo+lWtitxc3RtpZZUmlbDFpJC7EhcA8n0q7R5b31Ju7+Ri7LERLJJ4+0reP3ckvkWvz+gPp06e1avhk6P9qms5te0jWb1csqpHCssaYwQQvOPf3rLvvhjp95bpDNq17tRFjXbHEMKAw6bME/MeetW9A+Hmm6Rq8moR3lxMXiki8t0jHD9fmVQx/E1co0/aTSfurbzJTn7GnK3vtvmXZdLdzqEvtMjuV09Ly0SfgLAJFDdM4C/Sis2Lw3DFqcV3HeTLHG6OINqkZVNg+Yjd0HrRWJof/9k=">
            <a:extLst>
              <a:ext uri="{FF2B5EF4-FFF2-40B4-BE49-F238E27FC236}">
                <a16:creationId xmlns:a16="http://schemas.microsoft.com/office/drawing/2014/main" id="{D0611AD0-8920-4966-B4CD-D2A868D749C9}"/>
              </a:ext>
            </a:extLst>
          </p:cNvPr>
          <p:cNvSpPr>
            <a:spLocks noChangeAspect="1" noChangeArrowheads="1"/>
          </p:cNvSpPr>
          <p:nvPr/>
        </p:nvSpPr>
        <p:spPr bwMode="auto">
          <a:xfrm>
            <a:off x="5580112" y="1750739"/>
            <a:ext cx="864096" cy="864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AutoShape 4" descr="data:image/jpg;base64,%20/9j/4AAQSkZJRgABAQEAYABgAAD/2wBDAAUDBAQEAwUEBAQFBQUGBwwIBwcHBw8LCwkMEQ8SEhEPERETFhwXExQaFRERGCEYGh0dHx8fExciJCIeJBweHx7/2wBDAQUFBQcGBw4ICA4eFBEUHh4eHh4eHh4eHh4eHh4eHh4eHh4eHh4eHh4eHh4eHh4eHh4eHh4eHh4eHh4eHh4eHh7/wAARCAB/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xbzftEn7yTG44G40+MyCZh5j42jvUrL++c/7Rpg/4+T/ALorGxpceXf++3503fJ/fb86VqZ3piHF5P77fnWN4x8SQ+GdCl1S6jubjaypFBAN0kzscKqj1JrYPSuL+K9zIuiwW9tpcupTtco2yPjy1HV8n0FRUbjFtGlKKnNRZb+H/jaPxdZTyLY3+l3dswW4tLtcOmehBBwwPqK6hZJD1ZvzryX4Ta3bjxlqmizWbWs7QJJFNIDiYgncgz1Kggke9erKccBlH4UUpOUE2PEU1TqOK2ROkjd2b86kmbNs2GOSPWqiSMWx5fGeuanJ+Udx3rQxRS8RySR6BdtHM6yiIkFWIIr5/wDiNH4+1bxTaab4fvtTSG5ib97FeMioyjPPPevftd2vo118uQYmryXxTqt5pdsl/p1q91cW9xC7RoCWKbsNgfQmvOxzXtI82yPTy+LcZJbnhOo6D8ZdD8RsureItbFqiiYvHqcjqqHuQD70vxG8Q+PfB+h2Gp2/jy51GNrhVQQXrOTnqDzX0l4ruLLULGC6tV33EAVXhKnLwv1X6g188eIfhhdy/EG1ubDTrx9JWcT+UBiNW688+uOlaOVNP4lYzSqTj8LurnoXwdu/Gl5r2l6vrOq3/k3xgdYpLtzwzg4KE4GRRXa+FrOV/Ftmot2Cq0RA7DawJoq8JdptO5li1rG6toewSf6xvqao3d3bWcxku7mG3j2j5pZAg6+pryL9or4zHwLI2h6KsT6w6b5ZHOfsynodvdj157V8aeKPH/iPxHdvd6trF1dzvkEzNkAZ6Af4Vs562RnGnpdn6XRzRTxiSCVJYz0ZGDA/iKWvzb8MfEDxTp9pLpuk+J9S02OVg7Jbzsil+xxXd+HPjP8AFC1uYriTxRLdpbYDRXCKyyDPO7jJ+vWqu7bE8l3a59054rn4dUsb+6ubdGSRYAPMb0J7Uz4c+Jo/GXgjTvEMcXkG8iO+POdjglWAPpkGqlppl5ojSqwgngnlLblUh8H+9SlzXVtjSio2d9+hT1XSrO+eJrWf7JeQXS3FvdKOVfofqCOCK6S+1m1tpBCu6eXgMsQzt+tY+q2MWqWc2mmR7dLhdhkQ4Zc9x71r6HpdnounR2NmhCIOWY5Zz6k9zW04ysuXQzco3vLUvwMWUMVZcjoeoqVm4A9TxXmPx/8AF+peF/CsP9k3Btbi7lKG5CgmJAMkrnjJ6V8YfEPx9401TWFa617UJki/1bCdhj8j1qHNKXKQqbceY/RTWiF0a6BJz5TcV8/fGHX7nRfDrzaRcXCaozqEEGMKuOrZB/Csj9lX4heJtf0TWPD/AIgvX1COzs/Ot55jmVRnBQt/EOeM8ivYbzTfD9x4bgF/axyuy+ZIWGcnHH1rzse1Gak106noYCLlFrXfofK1j8WtekVYr2S6YoTvdJirNx69B+VWdE8VXWuamkMvjHxFY+a2xYfOVlUnodwUE89v1rf+IGiaJ9tnntbOKAeir8v5V45ozSw+NLaH7qfaA3TAAB5JrmwcqVe65TtxlKpQSdz6k+B+l6tD8RXvrjW9RvLJ9iWy3Em5GXg719c0VJ+zrqsd1Ba2zNtfTdXntFz/ABRmQlMn2ziivUw1OME4roeXjKjqSjJ9j5u/aJ1Oa8+LHid5pjI4v5E+YdAp2qPwAxXlLTYzgD5j3OCfwr1D9o60htvix4ma2u0uYZdRkberA7STllPuCSPwryWWRgQfc9qcNRTTRasZ2WZTxnIxmvSPhn4dv/Gnj2Lw5p91HDPPbvIGkBKjC7u30rzPSoZZrtRFC8wXDMFXOOe9fS37P/h+80PxBH8RtOSO5McFzGlnI20SKPlwGGcHHSiriKVG3tHoKNGpKLcUfTHhiXT/AId+BtI0W+Z1htIvLmuPLKru5Jb8SaoeP/FGr2MsWr6NALvTUi/fo3Q89Rjp9aoeIvihpNr4Xt9ama2hgucKYp0ZgSRyuelcHrHxA8N6hcva6b40sLTTpYtrQyuy4z1H3eldE1yxjOC5ovsc9KSlOUar5Wu5pWvxqtZdZi099Dnhl3ru/fgjk8EcdK9bbxRpWObqMf8AAq+frPwLY6hMuueGby31iZTsD2t4CsbDkbv8K6v4f6D8QX8V2l54ku9Oj0aHdJPGIFywVTgFu3OOaitirtRpr77mlGgqi5pS+6x0Hxj0qz8ZeDrqW23zz2MDyxqoOGzjP16dq+DPEFzcxX81vMqpJGxVlIIII9jX178efiztso9I8L6pBE4kPnSwtkqo6DgY5Pp2r5t8f6nB4g1D7ZcG2ln2jfKIURnIHU+tZU6VWpVlLlsv1Ouv7KlSjT5ryXo9Ox3n7KdxqFnql7fvGyaZJaSQyzlDhm42qPfNfQOtf8JBF4ZN99stRZzRRCzyPmRicYPtjnnvXy78N/HZ0HWrO4kuEe2itnglttuI2HVSAoxnPevoi01Wz8aeHbmbSpDfRxxx4hVmBjYA9lxjrzniuXM8PVS5pLTv/wAE6crqUuZRT1OU8T6Hr1vdMdWmt5LcgGJl4dyRzkDjGelcEuiLD4q/tJk2NtIJYAhFHfBrsPEOp3sNiBrV2iXELcRqMCNOw5OSa5+yvLvWriW6dVtLeKNlillXCs2OM+ua8jDSjzNXse9iabjHmtex1P7PchHiy/0exkG9tXjvU5+8nnKW4/3SR+FFYXwINxo3xf8ADkcsBjkvLj1/hPB/nRX0dHrofHV1ZozvidY+GbTxd4thuIGuri71WWTzXYMIzvPyhdvqT39K8u1Hw3YTtuW3EYJwvy4J+gr0j4nZb4keIm2hmGpThR2X5zXPRxBXMsjB5T39PpXg1q9V1XLm1P6JwHDmAlgKVH2S5bJ6q+6u9Xr8jn9O0OPTVYRMU3jDgH7w9DXf+A/G2oeGlS1VEmsFDDymGNu7rg9a5q5IAyTWTcRLM5Pnv9AaUakqmk9fUnGZLl9GHs40U18l+P8AkeheJPEEllo+mSQXtlqVhIsizWm0hozuJw2eG4IwQexrDg0Lwz4v2xaLef2NqchCpFOd0Dt6Z6rXK27R25eLdO6uCHTbwc1Vm0m63Pd6NqU0VxGA8NqV3MxHXDdj6Aj2r0MJUlTkvZysfm2c8MyVNyow54q+l1zR+el/zPp74FfC7xv4BTWodQ1mxtobto5AsMXmMWXIz8wwOtdb8RNM8c2ngnxPLN4kgvbV4AbaEQCJ40/jDMPvE/hXy58NvHfxBfxkml+Jb7xHdboWaOzaeSCQsVyhAGD6EA8GsHWviB8RI9cu9L1XxPrscXlOWtLm5bB4JCsO/wBK9CTc53l0sz4Gm+TSIuo615UktqxkedOHCrwp9MmuXvLiSRySrH/eK/4VHYzvLPcM5JZn5PvgVsaX4b1rWHaS0smEAHM8xEcf/fTcH8M16kpRS5pOyOBc8pcsVdmPFfTQ/dQH8a6Twb4h8Xf2gNJ8L3VzZ3V8RG7QyDBXP8W4Yx3q/ZeAtPNzBBqHiKLfIwDpaxltoz/ebA/SvQ4YfDnhXSpdN0OIq0gHnXDndNKQcglu2D0AwK4MTmVKNNwg73+49HC5ZXnNSn7qX3l/RbPT5r260nVNQvNdu7JfPnvpohGqksQigDjnB9ehOarav4nWzvI0UrHaxcBArbQPfH+FdBo3kjwaAZ0muJmM0jqCMqTgDn6HmvP/ABFtimZtoPsa+di0qvPbU+nabpcl9D1rwFbab4k8XeE9c0y7tmu9O1GMkRyZDRscOhHXpyPcYorzX4JXi2fxg8MPBCsCXGoRwyGOQlXyehXse/4UV71J80bs+YxUVCdkVfihrGmRfEfxJGVvHkTVLgNhFC53n3rl5NetF+7a3H4la6T4k+DfGNz8SfE9xb+Etfmgk1a4aOVNNmZXUyEgghcEe4rBbwL42K/8ib4i/wDBXN/8TWqy/DPVx/P/ADPaXHGewioRrtJaL3Y//ImZPrcDn5o7hR7bTVK41GB8mORk9N8OT+YNa8/gPxxxjwX4jPI6aXP/APE1DL4C8cnp4J8SdP8AoFz/APxNL+zsOnpH8WZS4yzqp8dZv5R/yMGe+uhEzC6EsakbgmQRn1BH+NWNC1JVvYpBuDRuG6+hq1P4B8eeTcqPA/iViYsgf2VPyQf92s4+A/iJBFHKngnxQZGzlF0e4+Ududv14rlr4GMZe4dOG4sxbg1Vd3tc+qPhZ4wXxXaf8I7LYrLdXc0avcxqA6Rg5cluowoIH1Fe0arpXhVIlkvNH01jwqlrZCx7dcZr4m+Gnhv4u6bqz32m6P4s0qSOMDf/AGY4G0g5BDr83QdOlelP4r+Mnh6HTE13wz4i8Rpdr9pMkWmOZLYAkbCEXHI5wcH86znGtGn7quzyuehVr3b5YnbfEHxZ4X0yy1CPS9Es/MtG2TFLYbkJ78Cvm61uvF3jPXYbHTbG9vJp5dsKhcKvueyitH4gw/E2TULq00fwT4qMUt697LcjSpyZ2YDZkbOAq8Y9c1Z+Fg+LD+P9Ch8S6X45sNEF2jXMkGl3CbQORnCfdzgH2JrGnh5uLnP+vkdNbE06c1TpdOv/AATqda+Dd5oNgrX2tLda26mS2trYYg4z96Q/N6fwj615P/wkOou8sM1rbQTwu0cinc5DA4PJNfUvjDSfFOr6vNdNpeokOSseLZ+F/KvBPiD8HPiDpt9Jq+naFqGoW9yxLRQWsjSqe5KgVlltdTquFWOj2ujfMqLjRU6UtVvZmN4c8Y6nD4ktm1K9MlrKPIkXaAFU4APHocV1Xiq3bDV5zN4G+Ibsv/FDeKO+f+JTP/8AEV7DZ+G/Ft/4SsZrjwrrqXXkhJUfT5Q25eMkFc84zXZmWHUXGcF5HJlWJclKnN+ZzHwwJPxN8GAcNH4itMkdwXxiit74Y+DvFkHxT8OTXPhXXILeLVraV5ZNPlVECyKSSSuAMd6K6MO/3aOLGJe1dj7X159SFxtsWuVUqctHGjAHPH3jVJ5df4dWu1DNgp5MTFBjqOeeT+lZEnxY8NweJdR0XULaa0ksJZ1mkkGQyxhMOoHLBmfbx0I56irE/wAUvCMd5HGjTy232VriW6W3fZH/AKvanTlj5q5A6d8VscpfE+u42H7dnH3vJix1Hv6ZH40vma95JbzLoueiiCLI/XmoZviN4TW+Wxt5J7y58+CBo4LcsVMpUA+hA3LnHTNNPxD0FIvDtzNaXkFprsDzQyyQH9zho1AkAztBMg+bp780AWoW1yWdIzcXcKH7zvBER068H8Pxq6LbVPMydYYpuB2/Z1zjuM/1rEtfil4FuY2eK/lIDMq5tJAX2hS20Y5+Vg3H8PPQVPJ8RvCEUTyXE89vstUuis1o8bbHYKmFIySxIwPcUAaBs9XEcaLrjZUHc7WyFmOePapBbantdf7XPONrfZ1yvXPse35Vj3HxE8PweH77xA0eNLs722tmuGIUFZliYSYIyABMMjr8pqa/+IfhOxnmt7mS5W4hSKRoFs5GkIkxtwoBOeRkds0AaaW+pjbu1dmGSW/0dRkentSfZtU+XGstxndm3Tn0qpqfjfw3ZTWtt5zNNe2i3ds3kP5TIysybnAwu7Y2AeeKydL+KPhSTRre61K5jguWg82WKKJ3VcFlOCVGQGQrn+9gdxQBvi01TOTrTHrx9mT0p62+pCWNv7VJQY3L5C/NxzzWBqfxR8JWdvDdKZ5bVpoIpbj7O6xx+apZeSPmbp8o55roNB8TaBrmq32l6fN5l3YEC4jaIrtOSCORzggg+hFACLb6p/Fq3r0t19eKR7bVDJldX2pgcfZ1Jz9a3vLj/uL+VHlx/wBxfyoAzNPjuIpD5921xlhtygXb69OtFaYjQHIRc/SigDy3xLr3w1h1o2t9osVxO2oS2FxI0JDrLMpYhR95t7QoBjHIBB4pt7qPwyj1QN/ZCbngkhu7kq6GGGJJc57tzasvHPyjtiujvLb4bXV/cteLoT3c0xWbz2XzGf5kx83PVnHHcnvUZt/hfDcXTn/hHFleVpLkl487xuVi/PH+sYHP94560AYNrr/wrt7KW9tdKMNtHHBPLJHZuqRFZfLhGRwrl4wBjrgdqtx+IfhncxWtitruhtI41tkNu4CLLtlAUHnGVQ9MAgDtitrd8OYrGSyNxoX2eeJI3jM6HeiMWXPOeGYkHsT61XvLf4W3Yk+1P4cuBKiRsXmjbKrjA68AYXp6DNAHJ6be/DmOa3eHQJ7TT7SO+miEaAwupjhjd2z8wZknCgZ4BI9K6fw7H4G8cS3c9vof2iO1ggt0nnjIV4njSRPLyeMDbzwQQKnurX4YtbTNMPD5hijDyfOmFQhAGwD0OyPB7lV7gVe0bUfAekqRpWoaJZiREUrFOiblRcLxnsOPoKAL7eFvDzWs9o+k2z29w8TzRMuVkaIKEJB4JAVR+AzVW28C+Eba4NxDoVqkpCAvyT8uNvfttH5VdbxN4dVira7poKkKc3KcE9B19xTR4q8MlkUa/phLnC4ukOTnAHX1IFAFG88B+F73U4b680uK48ixWwghk5jjiXcAAvrhyM+lTR+CfCkdqLVdCs/KFu9vgpk+W8nmMuTzy/zfXmrR8T+HBG0h17TAitsLfakwG5469eD+RpB4o8NlFf8At7TdrfdP2lOfu+/+0v8A30PWgCKfwh4Zns2s59GtZbd3R2jdSwZkTYpOepC8Va0fQdI0ie4n02xjtpLnBmZc/OR3Oe/qe/U0xvEnh9Rbk6zY7bksIGE6kSFTghT0JHpUY8V+GSGK+INMYLjcRdIQuTgZ545IoA2aKx/+Eq8NbmX+39MDKAWBuUBAPTPNMbxd4XCM3/CQaa21C5C3Ck7QCScA5OADQBt0VDZXVte2sd1ZzxzwSrujkjbcrD1BooA5u80m4a5aeHxNbxDzdwR7SFsYPIz1/HqDmgaOz+UB4licpIxlJtoCZVOMK3Ht175qxN4VtZLqS4IsjIxJy1hGTz6nHNNbwrEzhmexbC7QW06IkDGAPpV+4V7pTGhXAXy18VRblxt/0G3+UfTHrVpfD93JaMia8rksMSCyhOB3GMY//XT4/CsXmDzZLSWIYCobCLgZJKjjpzW5Z2drZwCCztobeIHISNAq5+gpPl6Cduhytvozx20lv/wlVqVdVWMLZwAIFYEADuOCMHPWrbeGb37UZ11pQflVSdPhLIvG4A4/iwK1/wCxNH88T/2VZeaDkP5C5BznOcVfpO3QHboczD4a1JZFeTxAZCGUn/iXwjODz27jH0qF/C2rLvaHxGBI0pcF9OhIVeML07YJz711lFIRzieHb8NFv1zeituZTYQ/PwPbj+L/AL6psXhzUlkQyeIDIgbJU2EIyPTpx2/KulooA5O90ifT7J7m+8VRW0ERXE01nAiRDoRkjAySKZp2kSXVoLi38WQ3cT7wJYrS3Kk9ByBztIP8q2PGGg2/ibw/caNdTzQRTNGxkixuUo6uMZBHVR2qj4e8Hafo+lWtitxc3RtpZZUmlbDFpJC7EhcA8n0q7R5b31Ju7+Ri7LERLJJ4+0reP3ckvkWvz+gPp06e1avhk6P9qms5te0jWb1csqpHCssaYwQQvOPf3rLvvhjp95bpDNq17tRFjXbHEMKAw6bME/MeetW9A+Hmm6Rq8moR3lxMXiki8t0jHD9fmVQx/E1co0/aTSfurbzJTn7GnK3vtvmXZdLdzqEvtMjuV09Ly0SfgLAJFDdM4C/Sis2Lw3DFqcV3HeTLHG6OINqkZVNg+Yjd0HrRWJof/9k=">
            <a:extLst>
              <a:ext uri="{FF2B5EF4-FFF2-40B4-BE49-F238E27FC236}">
                <a16:creationId xmlns:a16="http://schemas.microsoft.com/office/drawing/2014/main" id="{345CEEF6-CBD3-4608-8CA6-C6CF3960CC6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4">
            <a:extLst>
              <a:ext uri="{FF2B5EF4-FFF2-40B4-BE49-F238E27FC236}">
                <a16:creationId xmlns:a16="http://schemas.microsoft.com/office/drawing/2014/main" id="{2525E3AF-8263-467C-AF5F-40F41128A58B}"/>
              </a:ext>
            </a:extLst>
          </p:cNvPr>
          <p:cNvPicPr>
            <a:picLocks noChangeAspect="1"/>
          </p:cNvPicPr>
          <p:nvPr/>
        </p:nvPicPr>
        <p:blipFill>
          <a:blip r:embed="rId5"/>
          <a:stretch>
            <a:fillRect/>
          </a:stretch>
        </p:blipFill>
        <p:spPr>
          <a:xfrm>
            <a:off x="1259632" y="1781147"/>
            <a:ext cx="2462481" cy="1747439"/>
          </a:xfrm>
          <a:prstGeom prst="rect">
            <a:avLst/>
          </a:prstGeom>
          <a:noFill/>
          <a:ln cap="flat">
            <a:noFill/>
          </a:ln>
        </p:spPr>
      </p:pic>
      <p:pic>
        <p:nvPicPr>
          <p:cNvPr id="11" name="Bilde 5">
            <a:extLst>
              <a:ext uri="{FF2B5EF4-FFF2-40B4-BE49-F238E27FC236}">
                <a16:creationId xmlns:a16="http://schemas.microsoft.com/office/drawing/2014/main" id="{F121A4AB-B951-43C8-873F-415AF75CFEA1}"/>
              </a:ext>
            </a:extLst>
          </p:cNvPr>
          <p:cNvPicPr>
            <a:picLocks noChangeAspect="1"/>
          </p:cNvPicPr>
          <p:nvPr/>
        </p:nvPicPr>
        <p:blipFill>
          <a:blip r:embed="rId6"/>
          <a:stretch>
            <a:fillRect/>
          </a:stretch>
        </p:blipFill>
        <p:spPr>
          <a:xfrm>
            <a:off x="4571519" y="3675322"/>
            <a:ext cx="2471342" cy="1751375"/>
          </a:xfrm>
          <a:prstGeom prst="rect">
            <a:avLst/>
          </a:prstGeom>
          <a:noFill/>
          <a:ln cap="flat">
            <a:noFill/>
          </a:ln>
        </p:spPr>
      </p:pic>
    </p:spTree>
    <p:extLst>
      <p:ext uri="{BB962C8B-B14F-4D97-AF65-F5344CB8AC3E}">
        <p14:creationId xmlns:p14="http://schemas.microsoft.com/office/powerpoint/2010/main" val="23588504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solidFill>
                  <a:srgbClr val="002060"/>
                </a:solidFill>
              </a:rPr>
              <a:t>Andre områder</a:t>
            </a:r>
          </a:p>
        </p:txBody>
      </p:sp>
      <p:sp>
        <p:nvSpPr>
          <p:cNvPr id="3" name="Plassholder for innhold 2"/>
          <p:cNvSpPr>
            <a:spLocks noGrp="1"/>
          </p:cNvSpPr>
          <p:nvPr>
            <p:ph idx="1"/>
          </p:nvPr>
        </p:nvSpPr>
        <p:spPr>
          <a:xfrm>
            <a:off x="805536" y="1600200"/>
            <a:ext cx="7942928" cy="4525963"/>
          </a:xfrm>
        </p:spPr>
        <p:txBody>
          <a:bodyPr>
            <a:normAutofit/>
          </a:bodyPr>
          <a:lstStyle/>
          <a:p>
            <a:pPr>
              <a:spcBef>
                <a:spcPts val="500"/>
              </a:spcBef>
              <a:buSzPts val="1998"/>
            </a:pPr>
            <a:r>
              <a:rPr lang="nb-NO" sz="2000"/>
              <a:t>Samarbeid med kommuner, helse og NAV Hjelpemiddelsentral (HMS)</a:t>
            </a:r>
          </a:p>
          <a:p>
            <a:pPr marL="0" indent="0">
              <a:spcBef>
                <a:spcPts val="500"/>
              </a:spcBef>
              <a:buSzPts val="1998"/>
              <a:buNone/>
            </a:pPr>
            <a:endParaRPr lang="nb-NO" sz="2000"/>
          </a:p>
          <a:p>
            <a:pPr>
              <a:spcBef>
                <a:spcPts val="500"/>
              </a:spcBef>
              <a:buSzPts val="1998"/>
            </a:pPr>
            <a:r>
              <a:rPr lang="nb-NO" sz="2000"/>
              <a:t>Landsdelssamlinga</a:t>
            </a:r>
          </a:p>
          <a:p>
            <a:pPr marL="0" indent="0">
              <a:spcBef>
                <a:spcPts val="500"/>
              </a:spcBef>
              <a:buSzPts val="1998"/>
              <a:buNone/>
            </a:pPr>
            <a:endParaRPr lang="nb-NO" sz="2000"/>
          </a:p>
          <a:p>
            <a:pPr>
              <a:spcBef>
                <a:spcPts val="500"/>
              </a:spcBef>
              <a:buSzPts val="1998"/>
            </a:pPr>
            <a:r>
              <a:rPr lang="nb-NO" sz="2000"/>
              <a:t>Hjelpemiddelmesse med NAV HMS</a:t>
            </a:r>
          </a:p>
          <a:p>
            <a:pPr marL="0" indent="0">
              <a:spcBef>
                <a:spcPts val="500"/>
              </a:spcBef>
              <a:buSzPts val="1998"/>
              <a:buNone/>
            </a:pPr>
            <a:endParaRPr lang="nb-NO" sz="2000"/>
          </a:p>
          <a:p>
            <a:pPr>
              <a:spcBef>
                <a:spcPts val="500"/>
              </a:spcBef>
              <a:buSzPts val="1998"/>
            </a:pPr>
            <a:r>
              <a:rPr lang="nb-NO" sz="2000"/>
              <a:t>SPOT</a:t>
            </a:r>
          </a:p>
          <a:p>
            <a:pPr marL="0" indent="0">
              <a:spcBef>
                <a:spcPts val="500"/>
              </a:spcBef>
              <a:buSzPts val="1998"/>
              <a:buNone/>
            </a:pPr>
            <a:endParaRPr lang="nb-NO" sz="2000"/>
          </a:p>
          <a:p>
            <a:pPr>
              <a:spcBef>
                <a:spcPts val="500"/>
              </a:spcBef>
              <a:buSzPts val="1998"/>
            </a:pPr>
            <a:r>
              <a:rPr lang="nb-NO" sz="2000"/>
              <a:t>Statped sine hjemmesider Statped.no</a:t>
            </a:r>
          </a:p>
          <a:p>
            <a:pPr>
              <a:buFont typeface="Arial" panose="020B0604020202020204" pitchFamily="34" charset="0"/>
              <a:buChar char="•"/>
            </a:pPr>
            <a:endParaRPr lang="nb-NO" sz="2000">
              <a:latin typeface="+mj-lt"/>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0" indent="0">
              <a:buNone/>
            </a:pPr>
            <a:endParaRPr lang="nb-NO"/>
          </a:p>
          <a:p>
            <a:pPr lvl="1"/>
            <a:endParaRPr lang="nb-NO"/>
          </a:p>
          <a:p>
            <a:pPr lvl="1"/>
            <a:endParaRPr lang="nb-NO"/>
          </a:p>
          <a:p>
            <a:pPr marL="457200" lvl="1" indent="0">
              <a:buNone/>
            </a:pPr>
            <a:endParaRPr lang="nb-NO"/>
          </a:p>
        </p:txBody>
      </p:sp>
      <p:sp>
        <p:nvSpPr>
          <p:cNvPr id="4" name="Plassholder for lysbildenummer 3"/>
          <p:cNvSpPr>
            <a:spLocks noGrp="1"/>
          </p:cNvSpPr>
          <p:nvPr>
            <p:ph type="sldNum" sz="quarter" idx="12"/>
          </p:nvPr>
        </p:nvSpPr>
        <p:spPr/>
        <p:txBody>
          <a:bodyPr/>
          <a:lstStyle/>
          <a:p>
            <a:fld id="{62F8C147-E5C9-4E5A-BFDA-02BE385E1D0E}" type="slidenum">
              <a:rPr lang="nb-NO" smtClean="0"/>
              <a:t>8</a:t>
            </a:fld>
            <a:endParaRPr lang="nb-NO"/>
          </a:p>
        </p:txBody>
      </p:sp>
    </p:spTree>
    <p:extLst>
      <p:ext uri="{BB962C8B-B14F-4D97-AF65-F5344CB8AC3E}">
        <p14:creationId xmlns:p14="http://schemas.microsoft.com/office/powerpoint/2010/main" val="304779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700">
                <a:solidFill>
                  <a:srgbClr val="002060"/>
                </a:solidFill>
              </a:rPr>
              <a:t>Rammeavtaler og samarbeidsavtaler</a:t>
            </a:r>
            <a:br>
              <a:rPr lang="nb-NO"/>
            </a:br>
            <a:endParaRPr lang="nb-NO">
              <a:solidFill>
                <a:srgbClr val="002060"/>
              </a:solidFill>
              <a:latin typeface="Calibri Light" panose="020F0302020204030204" pitchFamily="34" charset="0"/>
              <a:cs typeface="Calibri Light" panose="020F0302020204030204" pitchFamily="34" charset="0"/>
            </a:endParaRPr>
          </a:p>
        </p:txBody>
      </p:sp>
      <p:sp>
        <p:nvSpPr>
          <p:cNvPr id="3" name="Plassholder for innhold 2"/>
          <p:cNvSpPr>
            <a:spLocks noGrp="1"/>
          </p:cNvSpPr>
          <p:nvPr>
            <p:ph idx="1"/>
          </p:nvPr>
        </p:nvSpPr>
        <p:spPr/>
        <p:txBody>
          <a:bodyPr>
            <a:normAutofit/>
          </a:bodyPr>
          <a:lstStyle/>
          <a:p>
            <a:pPr>
              <a:spcBef>
                <a:spcPts val="500"/>
              </a:spcBef>
              <a:buSzPts val="1998"/>
            </a:pPr>
            <a:r>
              <a:rPr lang="nb-NO" sz="2000">
                <a:latin typeface="+mj-lt"/>
              </a:rPr>
              <a:t>Overordnet rammeavtaler mellom Statped nord og alle kommuner i nord, Helse Nord og NAV Hjelpemiddelsentraler Nordland, Troms og Finnmark</a:t>
            </a:r>
          </a:p>
          <a:p>
            <a:pPr marL="0" indent="0">
              <a:spcBef>
                <a:spcPts val="500"/>
              </a:spcBef>
              <a:buSzPts val="1998"/>
              <a:buNone/>
            </a:pPr>
            <a:endParaRPr lang="nb-NO" sz="2000">
              <a:latin typeface="+mj-lt"/>
            </a:endParaRPr>
          </a:p>
          <a:p>
            <a:pPr>
              <a:spcBef>
                <a:spcPts val="500"/>
              </a:spcBef>
              <a:buSzPts val="1998"/>
            </a:pPr>
            <a:r>
              <a:rPr lang="nb-NO" sz="2000">
                <a:latin typeface="+mj-lt"/>
              </a:rPr>
              <a:t>I individ- og systemsaker lages det egne samarbeidsavtaler</a:t>
            </a:r>
          </a:p>
          <a:p>
            <a:pPr marL="0" indent="0">
              <a:spcBef>
                <a:spcPts val="500"/>
              </a:spcBef>
              <a:buSzPts val="1998"/>
              <a:buNone/>
            </a:pPr>
            <a:endParaRPr lang="nb-NO" sz="2000">
              <a:latin typeface="+mj-lt"/>
            </a:endParaRPr>
          </a:p>
          <a:p>
            <a:pPr>
              <a:spcBef>
                <a:spcPts val="500"/>
              </a:spcBef>
              <a:buSzPts val="1998"/>
            </a:pPr>
            <a:r>
              <a:rPr lang="nb-NO" sz="2000">
                <a:latin typeface="+mj-lt"/>
              </a:rPr>
              <a:t>Samarbeidsavtale/rutinebeskrivelser mellom Statped nord</a:t>
            </a:r>
          </a:p>
          <a:p>
            <a:pPr lvl="1">
              <a:spcBef>
                <a:spcPts val="500"/>
              </a:spcBef>
              <a:buSzPts val="1998"/>
            </a:pPr>
            <a:r>
              <a:rPr lang="nb-NO" sz="2000" err="1">
                <a:latin typeface="+mj-lt"/>
              </a:rPr>
              <a:t>Habiliteringstjenesten</a:t>
            </a:r>
            <a:r>
              <a:rPr lang="nb-NO" sz="2000">
                <a:latin typeface="+mj-lt"/>
              </a:rPr>
              <a:t> (barn/voksne) </a:t>
            </a:r>
          </a:p>
          <a:p>
            <a:pPr lvl="1">
              <a:spcBef>
                <a:spcPts val="500"/>
              </a:spcBef>
              <a:buSzPts val="1998"/>
            </a:pPr>
            <a:r>
              <a:rPr lang="nb-NO" sz="2000">
                <a:latin typeface="+mj-lt"/>
              </a:rPr>
              <a:t>HMS</a:t>
            </a:r>
          </a:p>
          <a:p>
            <a:pPr lvl="1">
              <a:spcBef>
                <a:spcPts val="500"/>
              </a:spcBef>
              <a:buSzPts val="1998"/>
            </a:pPr>
            <a:r>
              <a:rPr lang="nb-NO" sz="2000">
                <a:latin typeface="+mj-lt"/>
              </a:rPr>
              <a:t>SANKS (Nasjonal kompetansesenter, DPS for Finnmark)</a:t>
            </a:r>
          </a:p>
          <a:p>
            <a:pPr lvl="1">
              <a:spcBef>
                <a:spcPts val="500"/>
              </a:spcBef>
              <a:buSzPts val="1998"/>
            </a:pPr>
            <a:r>
              <a:rPr lang="nb-NO" sz="2000" err="1">
                <a:latin typeface="+mj-lt"/>
              </a:rPr>
              <a:t>ØNH</a:t>
            </a:r>
            <a:r>
              <a:rPr lang="nb-NO" sz="2000">
                <a:latin typeface="+mj-lt"/>
              </a:rPr>
              <a:t> – Høresentralen</a:t>
            </a:r>
          </a:p>
          <a:p>
            <a:pPr lvl="1">
              <a:spcBef>
                <a:spcPts val="500"/>
              </a:spcBef>
              <a:buSzPts val="1998"/>
            </a:pPr>
            <a:r>
              <a:rPr lang="nb-NO" sz="2000">
                <a:latin typeface="+mj-lt"/>
              </a:rPr>
              <a:t>BUP?</a:t>
            </a:r>
          </a:p>
          <a:p>
            <a:pPr marL="0" indent="0">
              <a:buNone/>
            </a:pPr>
            <a:endParaRPr lang="nb-NO" sz="620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marL="0" indent="0">
              <a:buNone/>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a:buFont typeface="Arial" panose="020B0604020202020204" pitchFamily="34" charset="0"/>
              <a:buChar char="•"/>
            </a:pPr>
            <a:endParaRPr lang="nb-NO">
              <a:latin typeface="Calibri Light" panose="020F0302020204030204" pitchFamily="34" charset="0"/>
              <a:cs typeface="Calibri Light" panose="020F0302020204030204" pitchFamily="34" charset="0"/>
            </a:endParaRPr>
          </a:p>
          <a:p>
            <a:pPr marL="0" indent="0">
              <a:buNone/>
            </a:pPr>
            <a:endParaRPr lang="nb-NO"/>
          </a:p>
          <a:p>
            <a:pPr lvl="1"/>
            <a:endParaRPr lang="nb-NO"/>
          </a:p>
          <a:p>
            <a:pPr lvl="1"/>
            <a:endParaRPr lang="nb-NO"/>
          </a:p>
          <a:p>
            <a:pPr marL="457200" lvl="1" indent="0">
              <a:buNone/>
            </a:pPr>
            <a:endParaRPr lang="nb-NO"/>
          </a:p>
        </p:txBody>
      </p:sp>
      <p:sp>
        <p:nvSpPr>
          <p:cNvPr id="4" name="Plassholder for lysbildenummer 3"/>
          <p:cNvSpPr>
            <a:spLocks noGrp="1"/>
          </p:cNvSpPr>
          <p:nvPr>
            <p:ph type="sldNum" sz="quarter" idx="12"/>
          </p:nvPr>
        </p:nvSpPr>
        <p:spPr/>
        <p:txBody>
          <a:bodyPr/>
          <a:lstStyle/>
          <a:p>
            <a:fld id="{62F8C147-E5C9-4E5A-BFDA-02BE385E1D0E}" type="slidenum">
              <a:rPr lang="nb-NO" smtClean="0"/>
              <a:t>9</a:t>
            </a:fld>
            <a:endParaRPr lang="nb-NO"/>
          </a:p>
        </p:txBody>
      </p:sp>
    </p:spTree>
    <p:extLst>
      <p:ext uri="{BB962C8B-B14F-4D97-AF65-F5344CB8AC3E}">
        <p14:creationId xmlns:p14="http://schemas.microsoft.com/office/powerpoint/2010/main" val="2316332496"/>
      </p:ext>
    </p:extLst>
  </p:cSld>
  <p:clrMapOvr>
    <a:masterClrMapping/>
  </p:clrMapOvr>
</p:sld>
</file>

<file path=ppt/theme/theme1.xml><?xml version="1.0" encoding="utf-8"?>
<a:theme xmlns:a="http://schemas.openxmlformats.org/drawingml/2006/main" name="blank">
  <a:themeElements>
    <a:clrScheme name="Statped">
      <a:dk1>
        <a:sysClr val="windowText" lastClr="000000"/>
      </a:dk1>
      <a:lt1>
        <a:sysClr val="window" lastClr="FFFFFF"/>
      </a:lt1>
      <a:dk2>
        <a:srgbClr val="E74B61"/>
      </a:dk2>
      <a:lt2>
        <a:srgbClr val="E9E9E9"/>
      </a:lt2>
      <a:accent1>
        <a:srgbClr val="E74B61"/>
      </a:accent1>
      <a:accent2>
        <a:srgbClr val="54276E"/>
      </a:accent2>
      <a:accent3>
        <a:srgbClr val="98226E"/>
      </a:accent3>
      <a:accent4>
        <a:srgbClr val="C096B0"/>
      </a:accent4>
      <a:accent5>
        <a:srgbClr val="E31C90"/>
      </a:accent5>
      <a:accent6>
        <a:srgbClr val="8085A0"/>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2" id="{14200D82-0655-4177-8206-B6C72C063AA8}" vid="{EF7B9F58-A156-4727-8CD6-DA836CE51FA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Skjermfremvisning (4:3)</PresentationFormat>
  <Paragraphs>374</Paragraphs>
  <Slides>20</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Avenir Light</vt:lpstr>
      <vt:lpstr>Calibri</vt:lpstr>
      <vt:lpstr>Calibri Light</vt:lpstr>
      <vt:lpstr>blank</vt:lpstr>
      <vt:lpstr>Informasjon fra Statped nord</vt:lpstr>
      <vt:lpstr>Tjenester på individnivå - utgangspunkt i en navngitt person </vt:lpstr>
      <vt:lpstr>Tjenester på systemnivå - ikke er rettet mot navngitte personer </vt:lpstr>
      <vt:lpstr>PowerPoint-presentasjon</vt:lpstr>
      <vt:lpstr>PowerPoint-presentasjon</vt:lpstr>
      <vt:lpstr>PowerPoint-presentasjon</vt:lpstr>
      <vt:lpstr>PowerPoint-presentasjon</vt:lpstr>
      <vt:lpstr>Andre områder</vt:lpstr>
      <vt:lpstr>Rammeavtaler og samarbeidsavtaler </vt:lpstr>
      <vt:lpstr>NAV Hjelpemiddelsentral (NAV HMS) </vt:lpstr>
      <vt:lpstr>Landsdelssamling/konferanse</vt:lpstr>
      <vt:lpstr>www.statped.no</vt:lpstr>
      <vt:lpstr>Samiskspråklige tjenester fra Statped</vt:lpstr>
      <vt:lpstr>Samisk språk</vt:lpstr>
      <vt:lpstr>Statpeds arbeidsmåter for å gi likeverdige tjenester</vt:lpstr>
      <vt:lpstr>Hørselsfaglige styrkingstiltak i Nord-Norge</vt:lpstr>
      <vt:lpstr>Lytteapp: Guldal Lale</vt:lpstr>
      <vt:lpstr>PowerPoint-presentasjon</vt:lpstr>
      <vt:lpstr>Pågående prosjekt</vt:lpstr>
      <vt:lpstr>Oppsummering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fra Statped nord</dc:title>
  <dc:creator>Rystrøm, Liv-Inger</dc:creator>
  <cp:lastModifiedBy>Rystrøm, Liv-Inger</cp:lastModifiedBy>
  <cp:revision>1</cp:revision>
  <dcterms:modified xsi:type="dcterms:W3CDTF">2018-04-17T07:24:29Z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