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8" r:id="rId2"/>
  </p:sldMasterIdLst>
  <p:notesMasterIdLst>
    <p:notesMasterId r:id="rId12"/>
  </p:notesMasterIdLst>
  <p:sldIdLst>
    <p:sldId id="273" r:id="rId3"/>
    <p:sldId id="274" r:id="rId4"/>
    <p:sldId id="263" r:id="rId5"/>
    <p:sldId id="264" r:id="rId6"/>
    <p:sldId id="265" r:id="rId7"/>
    <p:sldId id="272" r:id="rId8"/>
    <p:sldId id="259" r:id="rId9"/>
    <p:sldId id="257" r:id="rId10"/>
    <p:sldId id="256" r:id="rId11"/>
  </p:sldIdLst>
  <p:sldSz cx="6858000" cy="9144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11502-4746-46DF-9947-9EF119587C84}" v="80" dt="2018-04-12T08:14:26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0239" autoAdjust="0"/>
  </p:normalViewPr>
  <p:slideViewPr>
    <p:cSldViewPr snapToGrid="0">
      <p:cViewPr varScale="1">
        <p:scale>
          <a:sx n="85" d="100"/>
          <a:sy n="85" d="100"/>
        </p:scale>
        <p:origin x="30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DDA5-E39E-4469-A379-F1A3EE78A148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7594-B541-410B-89AD-B8B71C0624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43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 å presentere meg, Gunnhild og John-Marcus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7594-B541-410B-89AD-B8B71C06245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06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A545DDB-3D5E-40CF-AEB2-5ADB28845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B98B50A-B933-4405-B9A9-A509010229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b-NO" dirty="0"/>
              <a:t>Terje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7BDC60-9288-4BB8-ACF6-323F91BE114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4954B6-5361-4126-BDC2-0DCC037C5B13}" type="slidenum">
              <a:t>4</a:t>
            </a:fld>
            <a:endParaRPr lang="nn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94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Terje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7594-B541-410B-89AD-B8B71C06245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05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A799C7B-0AE8-4851-AC67-1064CEBDA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3C895E1-04EE-48A9-9FAF-61E3F8AA3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 dirty="0"/>
              <a:t>Terje</a:t>
            </a:r>
          </a:p>
          <a:p>
            <a:pPr lvl="0"/>
            <a:r>
              <a:rPr lang="nb-NO" dirty="0"/>
              <a:t>veiledning, rådgivning og konsultasjon</a:t>
            </a:r>
          </a:p>
          <a:p>
            <a:pPr lvl="0"/>
            <a:r>
              <a:rPr lang="nb-NO" dirty="0"/>
              <a:t>utredning</a:t>
            </a:r>
          </a:p>
          <a:p>
            <a:pPr lvl="0"/>
            <a:r>
              <a:rPr lang="nb-NO" dirty="0"/>
              <a:t>utvikle og evaluere tiltak</a:t>
            </a:r>
          </a:p>
          <a:p>
            <a:pPr lvl="0"/>
            <a:endParaRPr lang="nb-NO" dirty="0"/>
          </a:p>
          <a:p>
            <a:pPr marL="171450" lvl="0" indent="-171450">
              <a:buFontTx/>
              <a:buChar char="-"/>
            </a:pPr>
            <a:r>
              <a:rPr lang="nb-NO" dirty="0"/>
              <a:t>Eks. systemsøknad fra Nordkapp og Vadsø</a:t>
            </a:r>
          </a:p>
          <a:p>
            <a:pPr marL="171450" lvl="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B06338-5B19-4BC4-81EF-17306C21C5A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972645-F6A6-45A7-935D-50CDDF96F6F9}" type="slidenum">
              <a:t>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92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Terje: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SEVU-PPT er en del av oppfølgingen av  Meld. St. 18 (2010-2011) Læring og fellesskap. 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 med SEVU-PPT 2013–2018 er å styrke ansattes kompetanse og bidra til økt fokus på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systemrettet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arbeid i PPT.</a:t>
            </a:r>
          </a:p>
          <a:p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Statped skal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etablere og lede regionale nettverk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gjennomføre årlige nasjonale nettverkskonferanser 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tilby etterutdanning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bistå NTNU i å koordinere utviklingen av etter- og videreutdanningstilbud</a:t>
            </a:r>
          </a:p>
          <a:p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Samlinger og konferanser</a:t>
            </a:r>
          </a:p>
          <a:p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tillegg til etter- og videreutdanningstilbudet vil Statped legge opp til regionale og nasjonale møtepunkter og kurs i hele landet.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er dermed etablert kompetansenettverk som omfatter alle PP-rådgivere i regionen. Minimum 2 fysiske samlinger i året, så skal vi prøve ut digitale møter noe hyppigere.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er derfor viktig at dere prioriterer slike møtepunkter, dere er med på å sette agenda for møtene. Eks. ledernettverksmøter i Troms.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kjenner til at det er mange små kontor, den faglige kompetansen blir naturlig begrenset - - derfor viktig å etablere møtepunkter for utveksling av info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Utvikling av kompetansetilbud skjer i nettverkene i et tett samarbeid med Statped, PPT, UH – sektor og fylkesmenn. Dermed er det avtaler for nettverkssamarbeid som omfatter alle kommuner i regionen. – Fast ledernettverksmøte på Landsdelssamlinga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Tema for samlingene blir drøftet fram i nettverkene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Evalueringer er viktig for å treffe best mulig med innhold i nettverkene og konferanse.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Egen programkomite satt sammen av </a:t>
            </a:r>
            <a:r>
              <a:rPr lang="nb-NO" dirty="0" err="1"/>
              <a:t>repr</a:t>
            </a:r>
            <a:r>
              <a:rPr lang="nb-NO" dirty="0"/>
              <a:t> fra PPT, Statped, Fylkesmannen og UH sektoren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Strategien går ut nå i år 2018, det blir interessant å se om </a:t>
            </a:r>
            <a:r>
              <a:rPr lang="nb-NO" dirty="0" err="1"/>
              <a:t>Udir</a:t>
            </a:r>
            <a:r>
              <a:rPr lang="nb-NO" dirty="0"/>
              <a:t> kommer med noen oppfølging av </a:t>
            </a:r>
            <a:r>
              <a:rPr lang="nb-NO" dirty="0" err="1"/>
              <a:t>strateigien</a:t>
            </a:r>
            <a:r>
              <a:rPr lang="nb-NO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For </a:t>
            </a:r>
            <a:r>
              <a:rPr lang="nb-NO" dirty="0" err="1"/>
              <a:t>statped</a:t>
            </a:r>
            <a:r>
              <a:rPr lang="nb-NO" dirty="0"/>
              <a:t> sin del vil vi fortsette med etterutdanningstilbud </a:t>
            </a:r>
            <a:r>
              <a:rPr lang="nb-NO" dirty="0" err="1"/>
              <a:t>ift</a:t>
            </a:r>
            <a:r>
              <a:rPr lang="nb-NO" dirty="0"/>
              <a:t> ASK og Spesifikke språkvansker i tillegg til andre ting. Det vil komme tilbud fra Statped, alt er ikke helt klart enda.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Så vet vi også at UH sektoren mest sannsynlig også vil komme med noe.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7594-B541-410B-89AD-B8B71C06245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3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Terje</a:t>
            </a:r>
          </a:p>
          <a:p>
            <a:r>
              <a:rPr lang="nb-NO" dirty="0"/>
              <a:t>Se </a:t>
            </a:r>
            <a:r>
              <a:rPr lang="nb-NO" dirty="0" err="1"/>
              <a:t>etterudanning</a:t>
            </a:r>
            <a:r>
              <a:rPr lang="nb-NO" dirty="0"/>
              <a:t> – </a:t>
            </a:r>
            <a:r>
              <a:rPr lang="nb-NO" dirty="0" err="1"/>
              <a:t>Flerspråklighet</a:t>
            </a:r>
            <a:r>
              <a:rPr lang="nb-NO" dirty="0"/>
              <a:t> e-læring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7594-B541-410B-89AD-B8B71C06245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1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Terje</a:t>
            </a:r>
          </a:p>
          <a:p>
            <a:r>
              <a:rPr lang="nb-NO" dirty="0"/>
              <a:t>Skoleporten – eks. </a:t>
            </a:r>
            <a:r>
              <a:rPr lang="nb-NO" dirty="0" err="1"/>
              <a:t>reflex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Udir</a:t>
            </a:r>
            <a:r>
              <a:rPr lang="nb-NO" dirty="0"/>
              <a:t> – PPT – maler – SV – Enkeltvedtak - IOP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7594-B541-410B-89AD-B8B71C06245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2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7"/>
          <p:cNvSpPr/>
          <p:nvPr/>
        </p:nvSpPr>
        <p:spPr>
          <a:xfrm>
            <a:off x="189000" y="1886395"/>
            <a:ext cx="6480001" cy="6931200"/>
          </a:xfrm>
          <a:prstGeom prst="rect">
            <a:avLst/>
          </a:prstGeom>
          <a:solidFill>
            <a:srgbClr val="E7E7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35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29" y="6254497"/>
            <a:ext cx="2798071" cy="2889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9334" cy="14874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514350" y="3439228"/>
            <a:ext cx="5829300" cy="1059363"/>
          </a:xfrm>
        </p:spPr>
        <p:txBody>
          <a:bodyPr anchor="b">
            <a:noAutofit/>
          </a:bodyPr>
          <a:lstStyle>
            <a:lvl1pPr>
              <a:defRPr sz="27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514350" y="4668013"/>
            <a:ext cx="5829300" cy="638543"/>
          </a:xfrm>
        </p:spPr>
        <p:txBody>
          <a:bodyPr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cxnSp>
        <p:nvCxnSpPr>
          <p:cNvPr id="7" name="Rett linje 12"/>
          <p:cNvCxnSpPr/>
          <p:nvPr/>
        </p:nvCxnSpPr>
        <p:spPr>
          <a:xfrm>
            <a:off x="188644" y="1603199"/>
            <a:ext cx="647999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2252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2"/>
          <p:cNvSpPr txBox="1">
            <a:spLocks noGrp="1"/>
          </p:cNvSpPr>
          <p:nvPr>
            <p:ph type="pic" idx="4294967295"/>
          </p:nvPr>
        </p:nvSpPr>
        <p:spPr>
          <a:xfrm>
            <a:off x="458670" y="2747797"/>
            <a:ext cx="5886653" cy="567842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3" name="Tittel 1"/>
          <p:cNvSpPr txBox="1">
            <a:spLocks noGrp="1"/>
          </p:cNvSpPr>
          <p:nvPr>
            <p:ph type="title"/>
          </p:nvPr>
        </p:nvSpPr>
        <p:spPr>
          <a:xfrm>
            <a:off x="458389" y="1115482"/>
            <a:ext cx="5885261" cy="13440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Rectangle 4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nn-NO"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19948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7"/>
          <p:cNvSpPr/>
          <p:nvPr/>
        </p:nvSpPr>
        <p:spPr>
          <a:xfrm>
            <a:off x="189000" y="1886395"/>
            <a:ext cx="6480001" cy="6931200"/>
          </a:xfrm>
          <a:prstGeom prst="rect">
            <a:avLst/>
          </a:prstGeom>
          <a:solidFill>
            <a:srgbClr val="E7E7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35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29" y="6254497"/>
            <a:ext cx="2798071" cy="2889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9334" cy="14874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514350" y="3439228"/>
            <a:ext cx="5829300" cy="1059363"/>
          </a:xfrm>
        </p:spPr>
        <p:txBody>
          <a:bodyPr anchor="b">
            <a:noAutofit/>
          </a:bodyPr>
          <a:lstStyle>
            <a:lvl1pPr>
              <a:defRPr sz="27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514350" y="4668013"/>
            <a:ext cx="5829300" cy="638543"/>
          </a:xfrm>
        </p:spPr>
        <p:txBody>
          <a:bodyPr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cxnSp>
        <p:nvCxnSpPr>
          <p:cNvPr id="7" name="Rett linje 12"/>
          <p:cNvCxnSpPr/>
          <p:nvPr/>
        </p:nvCxnSpPr>
        <p:spPr>
          <a:xfrm>
            <a:off x="188644" y="1603199"/>
            <a:ext cx="647999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2193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/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189000" y="1886395"/>
            <a:ext cx="6480001" cy="6931200"/>
          </a:xfrm>
          <a:solidFill>
            <a:srgbClr val="7F7F7F"/>
          </a:solidFill>
        </p:spPr>
        <p:txBody>
          <a:bodyPr tIns="2159995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11"/>
          <p:cNvSpPr txBox="1">
            <a:spLocks noGrp="1"/>
          </p:cNvSpPr>
          <p:nvPr>
            <p:ph type="body" idx="4294967295"/>
          </p:nvPr>
        </p:nvSpPr>
        <p:spPr>
          <a:xfrm>
            <a:off x="404998" y="8078395"/>
            <a:ext cx="1031402" cy="4224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223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9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189000" y="1823996"/>
            <a:ext cx="6480001" cy="6369600"/>
          </a:xfrm>
          <a:solidFill>
            <a:srgbClr val="7F7F7F"/>
          </a:solidFill>
        </p:spPr>
        <p:txBody>
          <a:bodyPr tIns="18900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2118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04148" y="2133601"/>
            <a:ext cx="2986865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4199372" y="1823997"/>
            <a:ext cx="2473200" cy="6335999"/>
          </a:xfrm>
          <a:solidFill>
            <a:srgbClr val="7F7F7F"/>
          </a:solidFill>
        </p:spPr>
        <p:txBody>
          <a:bodyPr tIns="18900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7248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04148" y="2133601"/>
            <a:ext cx="2986865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4199372" y="1823997"/>
            <a:ext cx="2473200" cy="2822399"/>
          </a:xfrm>
          <a:solidFill>
            <a:srgbClr val="7F7F7F"/>
          </a:solidFill>
        </p:spPr>
        <p:txBody>
          <a:bodyPr tIns="558003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4199372" y="4925055"/>
            <a:ext cx="2473200" cy="2822399"/>
          </a:xfrm>
          <a:solidFill>
            <a:srgbClr val="7F7F7F"/>
          </a:solidFill>
        </p:spPr>
        <p:txBody>
          <a:bodyPr tIns="558003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1482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Content Placeholder 2"/>
          <p:cNvSpPr txBox="1">
            <a:spLocks noGrp="1"/>
          </p:cNvSpPr>
          <p:nvPr>
            <p:ph idx="4294967295"/>
          </p:nvPr>
        </p:nvSpPr>
        <p:spPr>
          <a:xfrm>
            <a:off x="604148" y="2133601"/>
            <a:ext cx="2673002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4294967295"/>
          </p:nvPr>
        </p:nvSpPr>
        <p:spPr>
          <a:xfrm>
            <a:off x="3569589" y="2133601"/>
            <a:ext cx="2673002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8291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37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/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189000" y="1886395"/>
            <a:ext cx="6480001" cy="6931200"/>
          </a:xfrm>
          <a:solidFill>
            <a:srgbClr val="7F7F7F"/>
          </a:solidFill>
        </p:spPr>
        <p:txBody>
          <a:bodyPr tIns="2159995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11"/>
          <p:cNvSpPr txBox="1">
            <a:spLocks noGrp="1"/>
          </p:cNvSpPr>
          <p:nvPr>
            <p:ph type="body" idx="4294967295"/>
          </p:nvPr>
        </p:nvSpPr>
        <p:spPr>
          <a:xfrm>
            <a:off x="404998" y="8078395"/>
            <a:ext cx="1031402" cy="4224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8255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2"/>
          <p:cNvSpPr txBox="1">
            <a:spLocks noGrp="1"/>
          </p:cNvSpPr>
          <p:nvPr>
            <p:ph type="pic" idx="4294967295"/>
          </p:nvPr>
        </p:nvSpPr>
        <p:spPr>
          <a:xfrm>
            <a:off x="458670" y="2747797"/>
            <a:ext cx="5886653" cy="567842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3" name="Tittel 1"/>
          <p:cNvSpPr txBox="1">
            <a:spLocks noGrp="1"/>
          </p:cNvSpPr>
          <p:nvPr>
            <p:ph type="title"/>
          </p:nvPr>
        </p:nvSpPr>
        <p:spPr>
          <a:xfrm>
            <a:off x="458389" y="1115482"/>
            <a:ext cx="5885261" cy="13440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Rectangle 4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nn-NO"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95318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23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189000" y="1823996"/>
            <a:ext cx="6480001" cy="6369600"/>
          </a:xfrm>
          <a:solidFill>
            <a:srgbClr val="7F7F7F"/>
          </a:solidFill>
        </p:spPr>
        <p:txBody>
          <a:bodyPr tIns="18900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9237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04148" y="2133601"/>
            <a:ext cx="2986865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4199372" y="1823997"/>
            <a:ext cx="2473200" cy="6335999"/>
          </a:xfrm>
          <a:solidFill>
            <a:srgbClr val="7F7F7F"/>
          </a:solidFill>
        </p:spPr>
        <p:txBody>
          <a:bodyPr tIns="18900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3887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04148" y="2133601"/>
            <a:ext cx="2986865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4199372" y="1823997"/>
            <a:ext cx="2473200" cy="2822399"/>
          </a:xfrm>
          <a:solidFill>
            <a:srgbClr val="7F7F7F"/>
          </a:solidFill>
        </p:spPr>
        <p:txBody>
          <a:bodyPr tIns="558003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5"/>
          <p:cNvSpPr txBox="1">
            <a:spLocks noGrp="1"/>
          </p:cNvSpPr>
          <p:nvPr>
            <p:ph type="pic" idx="4294967295"/>
          </p:nvPr>
        </p:nvSpPr>
        <p:spPr>
          <a:xfrm>
            <a:off x="4199372" y="4925055"/>
            <a:ext cx="2473200" cy="2822399"/>
          </a:xfrm>
          <a:solidFill>
            <a:srgbClr val="7F7F7F"/>
          </a:solidFill>
        </p:spPr>
        <p:txBody>
          <a:bodyPr tIns="558003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675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Content Placeholder 2"/>
          <p:cNvSpPr txBox="1">
            <a:spLocks noGrp="1"/>
          </p:cNvSpPr>
          <p:nvPr>
            <p:ph idx="4294967295"/>
          </p:nvPr>
        </p:nvSpPr>
        <p:spPr>
          <a:xfrm>
            <a:off x="604148" y="2133601"/>
            <a:ext cx="2673002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4294967295"/>
          </p:nvPr>
        </p:nvSpPr>
        <p:spPr>
          <a:xfrm>
            <a:off x="3569589" y="2133601"/>
            <a:ext cx="2673002" cy="6034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65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237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86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8493764"/>
            <a:ext cx="1060706" cy="6502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89000" y="780702"/>
            <a:ext cx="6480001" cy="6229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04148" y="2133601"/>
            <a:ext cx="5638250" cy="603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268757" y="8558406"/>
            <a:ext cx="648074" cy="343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024845" y="8556065"/>
            <a:ext cx="4212464" cy="343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endParaRPr lang="nb-NO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345324" y="8558406"/>
            <a:ext cx="328607" cy="343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12"/>
          <p:cNvCxnSpPr/>
          <p:nvPr/>
        </p:nvCxnSpPr>
        <p:spPr>
          <a:xfrm>
            <a:off x="188644" y="8399995"/>
            <a:ext cx="647999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149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marL="0" marR="0" lvl="0" indent="0" algn="ctr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257175" marR="0" lvl="0" indent="-257175" algn="l" defTabSz="685800" rtl="0" eaLnBrk="1" fontAlgn="auto" hangingPunct="1">
        <a:lnSpc>
          <a:spcPct val="100000"/>
        </a:lnSpc>
        <a:spcBef>
          <a:spcPts val="300"/>
        </a:spcBef>
        <a:spcAft>
          <a:spcPts val="0"/>
        </a:spcAft>
        <a:buSzPts val="1800"/>
        <a:buBlip>
          <a:blip r:embed="rId13"/>
        </a:buBlip>
        <a:tabLst/>
        <a:defRPr lang="nb-NO" sz="135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557213" marR="0" lvl="1" indent="-214313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800"/>
        <a:buBlip>
          <a:blip r:embed="rId13"/>
        </a:buBlip>
        <a:tabLst/>
        <a:defRPr lang="nb-NO" sz="135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857250" marR="0" lvl="2" indent="-171450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600"/>
        <a:buBlip>
          <a:blip r:embed="rId13"/>
        </a:buBlip>
        <a:tabLst/>
        <a:defRPr lang="nb-NO" sz="12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200150" marR="0" lvl="3" indent="-171450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398"/>
        <a:buBlip>
          <a:blip r:embed="rId13"/>
        </a:buBlip>
        <a:tabLst/>
        <a:defRPr lang="nb-NO" sz="105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1543050" marR="0" lvl="4" indent="-171450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200"/>
        <a:buBlip>
          <a:blip r:embed="rId13"/>
        </a:buBlip>
        <a:tabLst/>
        <a:defRPr lang="nb-NO" sz="9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8493764"/>
            <a:ext cx="1060706" cy="6502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89000" y="780702"/>
            <a:ext cx="6480001" cy="6229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04148" y="2133601"/>
            <a:ext cx="5638250" cy="603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268757" y="8558406"/>
            <a:ext cx="648074" cy="343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fld id="{1A6EE82A-6482-415E-A122-5FDB538CB0C4}" type="datetimeFigureOut">
              <a:rPr lang="nb-NO" smtClean="0"/>
              <a:t>17. apr 2018</a:t>
            </a:fld>
            <a:endParaRPr lang="nb-NO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024845" y="8556065"/>
            <a:ext cx="4212464" cy="343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endParaRPr lang="nb-NO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345324" y="8558406"/>
            <a:ext cx="328607" cy="343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fld id="{AE7D336F-2911-41C9-9D81-E5C1CFFD6924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12"/>
          <p:cNvCxnSpPr/>
          <p:nvPr/>
        </p:nvCxnSpPr>
        <p:spPr>
          <a:xfrm>
            <a:off x="188644" y="8399995"/>
            <a:ext cx="647999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2336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txStyles>
    <p:titleStyle>
      <a:lvl1pPr marL="0" marR="0" lvl="0" indent="0" algn="ctr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257175" marR="0" lvl="0" indent="-257175" algn="l" defTabSz="685800" rtl="0" eaLnBrk="1" fontAlgn="auto" hangingPunct="1">
        <a:lnSpc>
          <a:spcPct val="100000"/>
        </a:lnSpc>
        <a:spcBef>
          <a:spcPts val="300"/>
        </a:spcBef>
        <a:spcAft>
          <a:spcPts val="0"/>
        </a:spcAft>
        <a:buSzPts val="1800"/>
        <a:buBlip>
          <a:blip r:embed="rId13"/>
        </a:buBlip>
        <a:tabLst/>
        <a:defRPr lang="nb-NO" sz="135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557213" marR="0" lvl="1" indent="-214313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800"/>
        <a:buBlip>
          <a:blip r:embed="rId13"/>
        </a:buBlip>
        <a:tabLst/>
        <a:defRPr lang="nb-NO" sz="135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857250" marR="0" lvl="2" indent="-171450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600"/>
        <a:buBlip>
          <a:blip r:embed="rId13"/>
        </a:buBlip>
        <a:tabLst/>
        <a:defRPr lang="nb-NO" sz="12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200150" marR="0" lvl="3" indent="-171450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398"/>
        <a:buBlip>
          <a:blip r:embed="rId13"/>
        </a:buBlip>
        <a:tabLst/>
        <a:defRPr lang="nb-NO" sz="105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1543050" marR="0" lvl="4" indent="-171450" algn="l" defTabSz="6858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SzPts val="1200"/>
        <a:buBlip>
          <a:blip r:embed="rId13"/>
        </a:buBlip>
        <a:tabLst/>
        <a:defRPr lang="nb-NO" sz="9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ped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evuppt.n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eporten.udir.n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dir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DC9889-EBC9-4A65-9E05-A673E932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99" y="351637"/>
            <a:ext cx="6480001" cy="95138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Fagsamling for PP-rådgivere, </a:t>
            </a:r>
            <a:br>
              <a:rPr lang="nb-NO" b="1" dirty="0"/>
            </a:br>
            <a:r>
              <a:rPr lang="nb-NO" b="1" dirty="0"/>
              <a:t>PP-ledere og skoleeiere i Finnmark</a:t>
            </a:r>
            <a:br>
              <a:rPr lang="nb-NO" dirty="0"/>
            </a:br>
            <a:br>
              <a:rPr lang="nb-NO" dirty="0"/>
            </a:br>
            <a:r>
              <a:rPr lang="nb-NO" dirty="0"/>
              <a:t>Program 12. april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161C08E-E396-4964-88CA-96E3148F5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91477"/>
              </p:ext>
            </p:extLst>
          </p:nvPr>
        </p:nvGraphicFramePr>
        <p:xfrm>
          <a:off x="815924" y="1448972"/>
          <a:ext cx="5226150" cy="572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050">
                  <a:extLst>
                    <a:ext uri="{9D8B030D-6E8A-4147-A177-3AD203B41FA5}">
                      <a16:colId xmlns:a16="http://schemas.microsoft.com/office/drawing/2014/main" val="2390970098"/>
                    </a:ext>
                  </a:extLst>
                </a:gridCol>
                <a:gridCol w="1742050">
                  <a:extLst>
                    <a:ext uri="{9D8B030D-6E8A-4147-A177-3AD203B41FA5}">
                      <a16:colId xmlns:a16="http://schemas.microsoft.com/office/drawing/2014/main" val="3652048944"/>
                    </a:ext>
                  </a:extLst>
                </a:gridCol>
                <a:gridCol w="1742050">
                  <a:extLst>
                    <a:ext uri="{9D8B030D-6E8A-4147-A177-3AD203B41FA5}">
                      <a16:colId xmlns:a16="http://schemas.microsoft.com/office/drawing/2014/main" val="1349701947"/>
                    </a:ext>
                  </a:extLst>
                </a:gridCol>
              </a:tblGrid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Hva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Ansvarlig FM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3200262517"/>
                  </a:ext>
                </a:extLst>
              </a:tr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12.00-12.15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Registrering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Liv-Inger- FmFi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2339632788"/>
                  </a:ext>
                </a:extLst>
              </a:tr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12.15-12.30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Velkommen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Terje og Liv-Inger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1987849115"/>
                  </a:ext>
                </a:extLst>
              </a:tr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12.30-13.00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SEVU og Statped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Terje Malin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3076091323"/>
                  </a:ext>
                </a:extLst>
              </a:tr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13.00-13.45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1349747561"/>
                  </a:ext>
                </a:extLst>
              </a:tr>
              <a:tr h="44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13:45-14.10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Informasjon fra Statped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Gunnhild Helland og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Jon-Markus Kuhmunen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40224845"/>
                  </a:ext>
                </a:extLst>
              </a:tr>
              <a:tr h="44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14.10-14.30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 om Felles nasjonalt tilsyn- spesialundervisning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Liv-Inger- FMFI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4137198128"/>
                  </a:ext>
                </a:extLst>
              </a:tr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14.30-14.50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1637390205"/>
                  </a:ext>
                </a:extLst>
              </a:tr>
              <a:tr h="44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14.50-15.50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Utsatte barn og unge- tverretatlig samarbeid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Rita Alice Porsanger-Moen- FMFI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772535228"/>
                  </a:ext>
                </a:extLst>
              </a:tr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15.50-16.00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79310340"/>
                  </a:ext>
                </a:extLst>
              </a:tr>
              <a:tr h="89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16.00-17.15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Mini-analysefestival Analyse nasjonale prøver, standpunkt/ eksamen og elevundersøkelsen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 Inger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1584080716"/>
                  </a:ext>
                </a:extLst>
              </a:tr>
              <a:tr h="43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19.00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Middag- Thon City</a:t>
                      </a:r>
                    </a:p>
                  </a:txBody>
                  <a:tcPr marL="95088" marR="95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088" marR="95088" marT="0" marB="0"/>
                </a:tc>
                <a:extLst>
                  <a:ext uri="{0D108BD9-81ED-4DB2-BD59-A6C34878D82A}">
                    <a16:rowId xmlns:a16="http://schemas.microsoft.com/office/drawing/2014/main" val="220453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16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B4A53-D143-4005-82AC-61A67E61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 13. april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BDA3F366-9313-4942-A22C-9E9E9911B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740645"/>
              </p:ext>
            </p:extLst>
          </p:nvPr>
        </p:nvGraphicFramePr>
        <p:xfrm>
          <a:off x="610393" y="1092176"/>
          <a:ext cx="5637213" cy="318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071">
                  <a:extLst>
                    <a:ext uri="{9D8B030D-6E8A-4147-A177-3AD203B41FA5}">
                      <a16:colId xmlns:a16="http://schemas.microsoft.com/office/drawing/2014/main" val="214610742"/>
                    </a:ext>
                  </a:extLst>
                </a:gridCol>
                <a:gridCol w="1879071">
                  <a:extLst>
                    <a:ext uri="{9D8B030D-6E8A-4147-A177-3AD203B41FA5}">
                      <a16:colId xmlns:a16="http://schemas.microsoft.com/office/drawing/2014/main" val="250754343"/>
                    </a:ext>
                  </a:extLst>
                </a:gridCol>
                <a:gridCol w="1879071">
                  <a:extLst>
                    <a:ext uri="{9D8B030D-6E8A-4147-A177-3AD203B41FA5}">
                      <a16:colId xmlns:a16="http://schemas.microsoft.com/office/drawing/2014/main" val="1044355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Ansvarlig FM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19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08.30-09.30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Opplæringsloven kap. 9a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Christina Zahl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31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09.30-09.45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64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09.45-11.30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PPT i skvis mellom sakkyndighetsarbeid og systemarbeid?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informasjon om foreleser og innhold nede på siden</a:t>
                      </a: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Kjetil Andreas Hansen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42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11.30-12.30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02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12.30-13.45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Kjetil Andreas Hansen fortsetter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Kjetil Andreas Hansen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68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13.45-14.00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Avslutning og vel hjem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Terje og Liv-Inger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2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87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5F38-D848-4664-9E52-F35A6C14B9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4350" y="2368447"/>
            <a:ext cx="5829300" cy="3492708"/>
          </a:xfrm>
        </p:spPr>
        <p:txBody>
          <a:bodyPr/>
          <a:lstStyle/>
          <a:p>
            <a:br>
              <a:rPr lang="nb-NO" b="1" dirty="0"/>
            </a:br>
            <a:br>
              <a:rPr lang="nb-NO" b="1" dirty="0"/>
            </a:br>
            <a:br>
              <a:rPr lang="nb-NO" b="1" dirty="0"/>
            </a:br>
            <a:r>
              <a:rPr lang="nb-NO" b="1" dirty="0">
                <a:latin typeface="+mn-lt"/>
              </a:rPr>
              <a:t>Fagsamling for PP-rådgivere, PP-ledere og skoleeiere i Finnmark</a:t>
            </a:r>
            <a:br>
              <a:rPr lang="nb-NO" b="1" dirty="0">
                <a:latin typeface="+mn-lt"/>
              </a:rPr>
            </a:br>
            <a:br>
              <a:rPr lang="nb-NO" b="1" dirty="0">
                <a:latin typeface="+mn-lt"/>
              </a:rPr>
            </a:br>
            <a:br>
              <a:rPr lang="nb-NO" b="1" dirty="0">
                <a:latin typeface="+mn-lt"/>
              </a:rPr>
            </a:br>
            <a:br>
              <a:rPr lang="nb-NO" b="1" dirty="0">
                <a:latin typeface="+mn-lt"/>
              </a:rPr>
            </a:br>
            <a:br>
              <a:rPr lang="nb-NO" b="1" dirty="0">
                <a:latin typeface="+mn-lt"/>
              </a:rPr>
            </a:br>
            <a:r>
              <a:rPr lang="nb-NO" sz="1800" b="1" dirty="0">
                <a:latin typeface="+mn-lt"/>
              </a:rPr>
              <a:t>Alta 12.-13.april 2018</a:t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E6EAF-105F-4A52-9B0B-66B8644C21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4350" y="6413243"/>
            <a:ext cx="5829300" cy="2116160"/>
          </a:xfrm>
        </p:spPr>
        <p:txBody>
          <a:bodyPr/>
          <a:lstStyle/>
          <a:p>
            <a:pPr lvl="0"/>
            <a:r>
              <a:rPr lang="nb-NO" dirty="0"/>
              <a:t>Terje A. Malin</a:t>
            </a:r>
          </a:p>
          <a:p>
            <a:pPr lvl="0"/>
            <a:r>
              <a:rPr lang="nb-NO" dirty="0"/>
              <a:t>Seniorrådgiver Fagstab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Gunnhild Helland</a:t>
            </a:r>
          </a:p>
          <a:p>
            <a:pPr lvl="0"/>
            <a:r>
              <a:rPr lang="nb-NO" dirty="0"/>
              <a:t>Avdelingsleder språk</a:t>
            </a:r>
            <a:r>
              <a:rPr lang="nb-NO" dirty="0">
                <a:cs typeface="Arial"/>
              </a:rPr>
              <a:t>/tale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John-Marcus Kuhmunen</a:t>
            </a:r>
          </a:p>
          <a:p>
            <a:pPr lvl="0"/>
            <a:r>
              <a:rPr lang="nb-NO" dirty="0"/>
              <a:t>Avdelingsleder SEAD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744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3BA3A0-6C14-4349-9EAA-CF3BBE69B1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000" y="2249744"/>
            <a:ext cx="6480001" cy="378040"/>
          </a:xfrm>
        </p:spPr>
        <p:txBody>
          <a:bodyPr/>
          <a:lstStyle/>
          <a:p>
            <a:pPr lvl="0"/>
            <a:r>
              <a:rPr lang="nb-NO"/>
              <a:t>Vårt samfunnsmandat</a:t>
            </a:r>
          </a:p>
        </p:txBody>
      </p:sp>
      <p:pic>
        <p:nvPicPr>
          <p:cNvPr id="3" name="Plassholder for bilde 7">
            <a:extLst>
              <a:ext uri="{FF2B5EF4-FFF2-40B4-BE49-F238E27FC236}">
                <a16:creationId xmlns:a16="http://schemas.microsoft.com/office/drawing/2014/main" id="{210350BC-3B02-4132-AAF7-6C7300582F9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0660" b="10660"/>
          <a:stretch>
            <a:fillRect/>
          </a:stretch>
        </p:blipFill>
        <p:spPr>
          <a:xfrm>
            <a:off x="189307" y="2627709"/>
            <a:ext cx="6479384" cy="3402809"/>
          </a:xfrm>
          <a:solidFill>
            <a:srgbClr val="7F7F7F"/>
          </a:solidFill>
        </p:spPr>
      </p:pic>
      <p:sp>
        <p:nvSpPr>
          <p:cNvPr id="4" name="TekstSylinder 6">
            <a:extLst>
              <a:ext uri="{FF2B5EF4-FFF2-40B4-BE49-F238E27FC236}">
                <a16:creationId xmlns:a16="http://schemas.microsoft.com/office/drawing/2014/main" id="{F3479C78-B0F2-4033-AA2C-70FB95545695}"/>
              </a:ext>
            </a:extLst>
          </p:cNvPr>
          <p:cNvSpPr txBox="1"/>
          <p:nvPr/>
        </p:nvSpPr>
        <p:spPr>
          <a:xfrm>
            <a:off x="189000" y="6085815"/>
            <a:ext cx="6480001" cy="692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350">
                <a:solidFill>
                  <a:srgbClr val="000000"/>
                </a:solidFill>
                <a:latin typeface="Arial"/>
              </a:rPr>
              <a:t>Statped skal bidra til at barn, unge og </a:t>
            </a:r>
            <a:r>
              <a:rPr lang="nb-NO" sz="1350">
                <a:solidFill>
                  <a:srgbClr val="000000"/>
                </a:solidFill>
                <a:latin typeface="Arial"/>
              </a:rPr>
              <a:t>voksne</a:t>
            </a:r>
            <a:r>
              <a:rPr lang="nn-NO" sz="1350">
                <a:solidFill>
                  <a:srgbClr val="000000"/>
                </a:solidFill>
                <a:latin typeface="Arial"/>
              </a:rPr>
              <a:t> med </a:t>
            </a:r>
            <a:r>
              <a:rPr lang="nb-NO" sz="1350">
                <a:solidFill>
                  <a:srgbClr val="000000"/>
                </a:solidFill>
                <a:latin typeface="Arial"/>
              </a:rPr>
              <a:t>særskilte</a:t>
            </a:r>
            <a:r>
              <a:rPr lang="nn-NO" sz="1350">
                <a:solidFill>
                  <a:srgbClr val="000000"/>
                </a:solidFill>
                <a:latin typeface="Arial"/>
              </a:rPr>
              <a:t> opplæringsbehov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350">
                <a:solidFill>
                  <a:srgbClr val="000000"/>
                </a:solidFill>
                <a:latin typeface="Arial"/>
              </a:rPr>
              <a:t>best mulig kan mestre eget liv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350">
                <a:solidFill>
                  <a:srgbClr val="000000"/>
                </a:solidFill>
                <a:latin typeface="Arial"/>
              </a:rPr>
              <a:t>og være aktive deltakere i utdanning, arbeid og samfunnsliv.</a:t>
            </a:r>
          </a:p>
        </p:txBody>
      </p:sp>
    </p:spTree>
    <p:extLst>
      <p:ext uri="{BB962C8B-B14F-4D97-AF65-F5344CB8AC3E}">
        <p14:creationId xmlns:p14="http://schemas.microsoft.com/office/powerpoint/2010/main" val="252062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3BACBD-C04A-48ED-85B4-375449A912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Hva er Statped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0622D7-58D0-44A2-8E15-0F3D0765F3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149" y="1543987"/>
            <a:ext cx="5768078" cy="505088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nn-NO" sz="1800" dirty="0">
                <a:latin typeface="+mn-lt"/>
              </a:rPr>
              <a:t>en nasjonal etat under Utdanningsdirektoratet</a:t>
            </a:r>
          </a:p>
          <a:p>
            <a:pPr lvl="0">
              <a:lnSpc>
                <a:spcPct val="80000"/>
              </a:lnSpc>
            </a:pPr>
            <a:r>
              <a:rPr lang="nb-NO" sz="1800" dirty="0">
                <a:latin typeface="+mn-lt"/>
              </a:rPr>
              <a:t>en statlig spesialpedagogisk tjenesteyter</a:t>
            </a:r>
          </a:p>
          <a:p>
            <a:pPr lvl="0">
              <a:lnSpc>
                <a:spcPct val="80000"/>
              </a:lnSpc>
            </a:pPr>
            <a:r>
              <a:rPr lang="nb-NO" sz="1800" dirty="0">
                <a:latin typeface="+mn-lt"/>
              </a:rPr>
              <a:t>en støtte til kommuner og fylkeskommuner </a:t>
            </a:r>
          </a:p>
          <a:p>
            <a:pPr marL="342900" lvl="1" indent="0">
              <a:lnSpc>
                <a:spcPct val="80000"/>
              </a:lnSpc>
              <a:buNone/>
            </a:pPr>
            <a:r>
              <a:rPr lang="nb-NO" sz="1800" dirty="0">
                <a:latin typeface="+mn-lt"/>
              </a:rPr>
              <a:t>- PP-tjenesten er bindeleddet</a:t>
            </a:r>
          </a:p>
          <a:p>
            <a:pPr marL="0" indent="0">
              <a:lnSpc>
                <a:spcPct val="80000"/>
              </a:lnSpc>
              <a:buNone/>
            </a:pPr>
            <a:endParaRPr lang="nb-NO" sz="1800" dirty="0">
              <a:latin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1800" dirty="0">
              <a:latin typeface="+mn-lt"/>
            </a:endParaRPr>
          </a:p>
          <a:p>
            <a:pPr lvl="0">
              <a:lnSpc>
                <a:spcPct val="80000"/>
              </a:lnSpc>
            </a:pPr>
            <a:r>
              <a:rPr lang="nb-NO" sz="1800" dirty="0">
                <a:latin typeface="+mn-lt"/>
              </a:rPr>
              <a:t>vi støtter opp om opplæringsloven og barnehageloven; likeverdig, tilpasset og inkluderende opplæring for alle med særskilte behov</a:t>
            </a:r>
          </a:p>
          <a:p>
            <a:pPr lvl="0">
              <a:lnSpc>
                <a:spcPct val="80000"/>
              </a:lnSpc>
            </a:pPr>
            <a:endParaRPr lang="nb-NO" sz="1800" dirty="0">
              <a:latin typeface="+mn-lt"/>
            </a:endParaRPr>
          </a:p>
          <a:p>
            <a:pPr lvl="0">
              <a:lnSpc>
                <a:spcPct val="80000"/>
              </a:lnSpc>
            </a:pPr>
            <a:endParaRPr lang="nb-NO" sz="1800" dirty="0">
              <a:latin typeface="+mn-lt"/>
            </a:endParaRPr>
          </a:p>
          <a:p>
            <a:pPr lvl="0">
              <a:lnSpc>
                <a:spcPct val="80000"/>
              </a:lnSpc>
            </a:pPr>
            <a:r>
              <a:rPr lang="nn-NO" sz="1800" dirty="0">
                <a:latin typeface="+mn-lt"/>
              </a:rPr>
              <a:t>spesialpedagogisk spisskompetanse</a:t>
            </a:r>
          </a:p>
          <a:p>
            <a:pPr lvl="0">
              <a:lnSpc>
                <a:spcPct val="80000"/>
              </a:lnSpc>
            </a:pPr>
            <a:endParaRPr lang="nb-NO" sz="1800" dirty="0">
              <a:latin typeface="+mn-lt"/>
            </a:endParaRPr>
          </a:p>
          <a:p>
            <a:pPr lvl="0">
              <a:lnSpc>
                <a:spcPct val="80000"/>
              </a:lnSpc>
            </a:pPr>
            <a:endParaRPr lang="nb-NO" sz="1800" dirty="0">
              <a:latin typeface="+mn-lt"/>
            </a:endParaRPr>
          </a:p>
          <a:p>
            <a:pPr lvl="0">
              <a:lnSpc>
                <a:spcPct val="80000"/>
              </a:lnSpc>
            </a:pPr>
            <a:r>
              <a:rPr lang="nb-NO" sz="1800" dirty="0">
                <a:latin typeface="+mn-lt"/>
              </a:rPr>
              <a:t>landsdekkende ansvar for tjenester til samiske brukere (SEAD)</a:t>
            </a:r>
          </a:p>
          <a:p>
            <a:pPr lvl="0">
              <a:lnSpc>
                <a:spcPct val="80000"/>
              </a:lnSpc>
            </a:pPr>
            <a:endParaRPr lang="nb-NO" sz="1275" dirty="0"/>
          </a:p>
          <a:p>
            <a:pPr lvl="0">
              <a:lnSpc>
                <a:spcPct val="80000"/>
              </a:lnSpc>
            </a:pPr>
            <a:endParaRPr lang="nb-NO" sz="1275" dirty="0"/>
          </a:p>
          <a:p>
            <a:pPr marL="0" indent="0">
              <a:lnSpc>
                <a:spcPct val="80000"/>
              </a:lnSpc>
              <a:buNone/>
            </a:pPr>
            <a:endParaRPr lang="nb-NO" sz="1275" dirty="0"/>
          </a:p>
          <a:p>
            <a:pPr lvl="0">
              <a:lnSpc>
                <a:spcPct val="80000"/>
              </a:lnSpc>
            </a:pPr>
            <a:endParaRPr lang="nb-NO" sz="1275" dirty="0"/>
          </a:p>
          <a:p>
            <a:pPr lvl="0">
              <a:lnSpc>
                <a:spcPct val="80000"/>
              </a:lnSpc>
            </a:pPr>
            <a:endParaRPr lang="nb-NO" sz="1275" dirty="0"/>
          </a:p>
          <a:p>
            <a:pPr lvl="0">
              <a:lnSpc>
                <a:spcPct val="80000"/>
              </a:lnSpc>
            </a:pPr>
            <a:endParaRPr lang="nb-NO" sz="1275" dirty="0"/>
          </a:p>
          <a:p>
            <a:pPr lvl="0">
              <a:lnSpc>
                <a:spcPct val="80000"/>
              </a:lnSpc>
            </a:pPr>
            <a:endParaRPr lang="nb-NO" sz="1275" dirty="0"/>
          </a:p>
          <a:p>
            <a:pPr lvl="0">
              <a:lnSpc>
                <a:spcPct val="80000"/>
              </a:lnSpc>
            </a:pPr>
            <a:endParaRPr lang="nn-NO" sz="1275" dirty="0"/>
          </a:p>
          <a:p>
            <a:pPr lvl="0">
              <a:lnSpc>
                <a:spcPct val="80000"/>
              </a:lnSpc>
            </a:pPr>
            <a:endParaRPr lang="nb-NO" sz="1275" dirty="0"/>
          </a:p>
        </p:txBody>
      </p:sp>
    </p:spTree>
    <p:extLst>
      <p:ext uri="{BB962C8B-B14F-4D97-AF65-F5344CB8AC3E}">
        <p14:creationId xmlns:p14="http://schemas.microsoft.com/office/powerpoint/2010/main" val="210586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90EDED-C31B-4748-922B-4EF492656A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035" y="1244185"/>
            <a:ext cx="6111308" cy="5293764"/>
          </a:xfrm>
        </p:spPr>
        <p:txBody>
          <a:bodyPr/>
          <a:lstStyle/>
          <a:p>
            <a:pPr lvl="0"/>
            <a:endParaRPr lang="nb-NO" dirty="0"/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515D090-677A-4481-B717-CB5FD42F4F27}"/>
              </a:ext>
            </a:extLst>
          </p:cNvPr>
          <p:cNvSpPr/>
          <p:nvPr/>
        </p:nvSpPr>
        <p:spPr>
          <a:xfrm>
            <a:off x="734517" y="944380"/>
            <a:ext cx="53664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/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/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/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/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b="1" dirty="0"/>
              <a:t>Tjenester på individnivå</a:t>
            </a:r>
            <a:endParaRPr lang="nb-NO" b="1" dirty="0">
              <a:solidFill>
                <a:srgbClr val="000000"/>
              </a:solidFill>
              <a:cs typeface="Arial" pitchFamily="34"/>
            </a:endParaRPr>
          </a:p>
          <a:p>
            <a:pPr marL="285750" indent="-285750" algn="ctr" defTabSz="6858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dirty="0">
              <a:solidFill>
                <a:srgbClr val="000000"/>
              </a:solidFill>
            </a:endParaRPr>
          </a:p>
          <a:p>
            <a:pPr marL="285750" indent="-285750" algn="ctr" defTabSz="685800"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dirty="0">
                <a:solidFill>
                  <a:srgbClr val="000000"/>
                </a:solidFill>
              </a:rPr>
              <a:t>Tjenester som tar utgangspunkt i en navngitt person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>
              <a:solidFill>
                <a:srgbClr val="000000"/>
              </a:solidFill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>
              <a:solidFill>
                <a:srgbClr val="000000"/>
              </a:solidFill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>
              <a:solidFill>
                <a:srgbClr val="000000"/>
              </a:solidFill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>
              <a:solidFill>
                <a:srgbClr val="000000"/>
              </a:solidFill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>
              <a:solidFill>
                <a:srgbClr val="000000"/>
              </a:solidFill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b="1" dirty="0">
                <a:solidFill>
                  <a:srgbClr val="000000"/>
                </a:solidFill>
                <a:cs typeface="Arial" pitchFamily="34"/>
              </a:rPr>
              <a:t>Tjenester på systemnivå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b="1" dirty="0">
              <a:solidFill>
                <a:srgbClr val="000000"/>
              </a:solidFill>
              <a:cs typeface="Arial" pitchFamily="34"/>
            </a:endParaRPr>
          </a:p>
          <a:p>
            <a:pPr marL="257175" indent="-257175" algn="ctr" defTabSz="68580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dirty="0">
                <a:solidFill>
                  <a:srgbClr val="000000"/>
                </a:solidFill>
              </a:rPr>
              <a:t>Tjenester som ikke er rettet mot navngitte personer</a:t>
            </a:r>
          </a:p>
        </p:txBody>
      </p:sp>
    </p:spTree>
    <p:extLst>
      <p:ext uri="{BB962C8B-B14F-4D97-AF65-F5344CB8AC3E}">
        <p14:creationId xmlns:p14="http://schemas.microsoft.com/office/powerpoint/2010/main" val="373007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CAA40-4D30-4744-A851-37465B19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706344"/>
          </a:xfrm>
        </p:spPr>
        <p:txBody>
          <a:bodyPr/>
          <a:lstStyle/>
          <a:p>
            <a:r>
              <a:rPr lang="nb-NO" b="1" dirty="0"/>
              <a:t>Statped – SEVU PPT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97F241-1DD2-44D9-A493-830EC953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26995"/>
            <a:ext cx="5915025" cy="6908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/>
              <a:t>R</a:t>
            </a:r>
            <a:r>
              <a:rPr lang="nn-NO" b="1" dirty="0"/>
              <a:t>egionale nettverk</a:t>
            </a:r>
          </a:p>
          <a:p>
            <a:pPr marL="0" indent="0">
              <a:buNone/>
            </a:pPr>
            <a:endParaRPr lang="nn-NO" b="1" dirty="0"/>
          </a:p>
          <a:p>
            <a:pPr marL="0" indent="0">
              <a:buNone/>
            </a:pPr>
            <a:r>
              <a:rPr lang="nn-NO" b="1" dirty="0"/>
              <a:t>Finnmark: </a:t>
            </a:r>
            <a:endParaRPr lang="nb-NO" dirty="0"/>
          </a:p>
          <a:p>
            <a:r>
              <a:rPr lang="nn-NO" dirty="0"/>
              <a:t>Dialogforum (PP-</a:t>
            </a:r>
            <a:r>
              <a:rPr lang="nn-NO" dirty="0" err="1"/>
              <a:t>ledere</a:t>
            </a:r>
            <a:r>
              <a:rPr lang="nn-NO" dirty="0"/>
              <a:t>, Statped og Fylkesmannen)</a:t>
            </a:r>
            <a:endParaRPr lang="nb-NO" dirty="0"/>
          </a:p>
          <a:p>
            <a:r>
              <a:rPr lang="nn-NO" dirty="0"/>
              <a:t>Reetablert PPT </a:t>
            </a:r>
            <a:r>
              <a:rPr lang="nn-NO" dirty="0" err="1"/>
              <a:t>ledernettverk</a:t>
            </a:r>
            <a:endParaRPr lang="nb-NO" dirty="0"/>
          </a:p>
          <a:p>
            <a:r>
              <a:rPr lang="nn-NO" dirty="0"/>
              <a:t>Etablert et </a:t>
            </a:r>
            <a:r>
              <a:rPr lang="nn-NO" dirty="0" err="1"/>
              <a:t>rådgivernettverk</a:t>
            </a:r>
            <a:r>
              <a:rPr lang="nn-NO" dirty="0"/>
              <a:t> for vest Finnmark og </a:t>
            </a:r>
            <a:r>
              <a:rPr lang="nn-NO" dirty="0" err="1"/>
              <a:t>videreført</a:t>
            </a:r>
            <a:r>
              <a:rPr lang="nn-NO" dirty="0"/>
              <a:t> </a:t>
            </a:r>
            <a:r>
              <a:rPr lang="nn-NO" dirty="0" err="1"/>
              <a:t>rådgivernettverket</a:t>
            </a:r>
            <a:r>
              <a:rPr lang="nn-NO" dirty="0"/>
              <a:t> i Øst – Finnmark</a:t>
            </a:r>
          </a:p>
          <a:p>
            <a:endParaRPr lang="nb-NO" dirty="0"/>
          </a:p>
          <a:p>
            <a:pPr marL="0" indent="0">
              <a:buNone/>
            </a:pPr>
            <a:r>
              <a:rPr lang="nn-NO" b="1" dirty="0"/>
              <a:t>Troms:</a:t>
            </a:r>
            <a:endParaRPr lang="nb-NO" dirty="0"/>
          </a:p>
          <a:p>
            <a:r>
              <a:rPr lang="nn-NO" dirty="0" err="1"/>
              <a:t>Ledernettverk</a:t>
            </a:r>
            <a:r>
              <a:rPr lang="nn-NO" dirty="0"/>
              <a:t> </a:t>
            </a:r>
            <a:endParaRPr lang="nb-NO" dirty="0"/>
          </a:p>
          <a:p>
            <a:r>
              <a:rPr lang="nn-NO" dirty="0" err="1"/>
              <a:t>Rådgivernettverk</a:t>
            </a:r>
            <a:r>
              <a:rPr lang="nn-NO" dirty="0"/>
              <a:t> (Tromsnettet)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n-NO" b="1" dirty="0"/>
              <a:t>Nordland:</a:t>
            </a:r>
            <a:endParaRPr lang="nb-NO" dirty="0"/>
          </a:p>
          <a:p>
            <a:r>
              <a:rPr lang="nn-NO" dirty="0"/>
              <a:t>PPT </a:t>
            </a:r>
            <a:r>
              <a:rPr lang="nn-NO" dirty="0" err="1"/>
              <a:t>ledernettverk</a:t>
            </a:r>
            <a:r>
              <a:rPr lang="nn-NO" dirty="0"/>
              <a:t>.</a:t>
            </a:r>
          </a:p>
          <a:p>
            <a:r>
              <a:rPr lang="nn-NO" dirty="0"/>
              <a:t>3 interkommunale </a:t>
            </a:r>
            <a:r>
              <a:rPr lang="nn-NO" dirty="0" err="1"/>
              <a:t>rådgivernettverk</a:t>
            </a:r>
            <a:endParaRPr lang="nn-NO" dirty="0"/>
          </a:p>
          <a:p>
            <a:endParaRPr lang="nn-NO" b="1" dirty="0"/>
          </a:p>
          <a:p>
            <a:endParaRPr lang="nn-NO" b="1" dirty="0"/>
          </a:p>
          <a:p>
            <a:r>
              <a:rPr lang="nn-NO" b="1" dirty="0"/>
              <a:t>Regional konferanse for PPT</a:t>
            </a:r>
            <a:r>
              <a:rPr lang="nn-NO" dirty="0"/>
              <a:t>: Regionen gjennomfører </a:t>
            </a:r>
            <a:r>
              <a:rPr lang="nn-NO" dirty="0" err="1"/>
              <a:t>årlig</a:t>
            </a:r>
            <a:r>
              <a:rPr lang="nn-NO" dirty="0"/>
              <a:t> en større regional konferanse for PPT. Landsdelssamlinga 2017 hadde 220 </a:t>
            </a:r>
            <a:r>
              <a:rPr lang="nn-NO" dirty="0" err="1"/>
              <a:t>deltakere</a:t>
            </a:r>
            <a:r>
              <a:rPr lang="nn-NO" dirty="0"/>
              <a:t> </a:t>
            </a:r>
            <a:r>
              <a:rPr lang="nn-NO" dirty="0" err="1"/>
              <a:t>fra</a:t>
            </a:r>
            <a:r>
              <a:rPr lang="nn-NO" dirty="0"/>
              <a:t> de tre </a:t>
            </a:r>
            <a:r>
              <a:rPr lang="nn-NO" dirty="0" err="1"/>
              <a:t>fylkene</a:t>
            </a:r>
            <a:r>
              <a:rPr lang="nn-NO" dirty="0"/>
              <a:t> i nord, derav </a:t>
            </a:r>
            <a:r>
              <a:rPr lang="nn-NO" dirty="0" err="1"/>
              <a:t>ca</a:t>
            </a:r>
            <a:r>
              <a:rPr lang="nn-NO" dirty="0"/>
              <a:t> 30 </a:t>
            </a:r>
            <a:r>
              <a:rPr lang="nn-NO" dirty="0" err="1"/>
              <a:t>deltakere</a:t>
            </a:r>
            <a:r>
              <a:rPr lang="nn-NO" dirty="0"/>
              <a:t> frå Finnmark.</a:t>
            </a:r>
          </a:p>
          <a:p>
            <a:pPr marL="0" indent="0">
              <a:buNone/>
            </a:pPr>
            <a:r>
              <a:rPr lang="nn-NO" dirty="0"/>
              <a:t>	 I 2017 var det 28. året samlinga ble arrangert. 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n-NO" b="1" dirty="0"/>
              <a:t>Nasjonal nettverkskonferanse</a:t>
            </a:r>
            <a:r>
              <a:rPr lang="nn-NO" dirty="0"/>
              <a:t> for </a:t>
            </a:r>
            <a:r>
              <a:rPr lang="nn-NO" dirty="0" err="1"/>
              <a:t>ledere</a:t>
            </a:r>
            <a:r>
              <a:rPr lang="nn-NO" dirty="0"/>
              <a:t> i PPT- I 2017 </a:t>
            </a:r>
            <a:r>
              <a:rPr lang="nn-NO" dirty="0" err="1"/>
              <a:t>ca</a:t>
            </a:r>
            <a:r>
              <a:rPr lang="nn-NO" dirty="0"/>
              <a:t> 300 </a:t>
            </a:r>
            <a:r>
              <a:rPr lang="nn-NO" dirty="0" err="1"/>
              <a:t>deltakere</a:t>
            </a:r>
            <a:endParaRPr lang="nn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275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EDB13C-A3E3-42A0-AA28-9D0562B2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02" y="1895351"/>
            <a:ext cx="5504793" cy="458106"/>
          </a:xfrm>
        </p:spPr>
        <p:txBody>
          <a:bodyPr>
            <a:normAutofit/>
          </a:bodyPr>
          <a:lstStyle/>
          <a:p>
            <a:r>
              <a:rPr lang="nb-NO" dirty="0"/>
              <a:t>Etterutdanninger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6F05A33-CB0C-4898-B4DA-D58C425E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796" y="2548328"/>
            <a:ext cx="4858407" cy="5066675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endParaRPr lang="nb-NO" sz="1800" dirty="0"/>
          </a:p>
          <a:p>
            <a:pPr algn="l"/>
            <a:r>
              <a:rPr lang="nb-NO" sz="1800" dirty="0" err="1"/>
              <a:t>Flerspråklighet</a:t>
            </a:r>
            <a:r>
              <a:rPr lang="nb-NO" sz="1800" dirty="0"/>
              <a:t> Alta 2015	17 deltakere</a:t>
            </a:r>
          </a:p>
          <a:p>
            <a:pPr algn="l"/>
            <a:endParaRPr lang="nb-NO" sz="1800" dirty="0"/>
          </a:p>
          <a:p>
            <a:pPr algn="l"/>
            <a:r>
              <a:rPr lang="nb-NO" sz="1800" dirty="0"/>
              <a:t>ASK 2017			30 deltakere 2)</a:t>
            </a:r>
          </a:p>
          <a:p>
            <a:pPr algn="l"/>
            <a:endParaRPr lang="nb-NO" sz="1800" dirty="0"/>
          </a:p>
          <a:p>
            <a:pPr algn="l"/>
            <a:r>
              <a:rPr lang="nb-NO" sz="1800" dirty="0" err="1"/>
              <a:t>Spesifikkespåkvansker</a:t>
            </a:r>
            <a:r>
              <a:rPr lang="nb-NO" sz="1800" dirty="0"/>
              <a:t> 2018</a:t>
            </a:r>
          </a:p>
          <a:p>
            <a:pPr algn="l"/>
            <a:r>
              <a:rPr lang="nb-NO" sz="1800" dirty="0"/>
              <a:t>				35 deltakere (10)</a:t>
            </a:r>
          </a:p>
          <a:p>
            <a:pPr algn="l"/>
            <a:endParaRPr lang="nb-NO" sz="1800" dirty="0"/>
          </a:p>
          <a:p>
            <a:pPr algn="l"/>
            <a:r>
              <a:rPr lang="nb-NO" sz="1800" b="1" dirty="0" err="1"/>
              <a:t>Nettressruser</a:t>
            </a:r>
            <a:endParaRPr lang="nb-NO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dirty="0"/>
              <a:t>ASK og Spesifikke språkvansker som ligger på </a:t>
            </a:r>
            <a:r>
              <a:rPr lang="nb-NO" sz="1800" dirty="0">
                <a:hlinkClick r:id="rId3"/>
              </a:rPr>
              <a:t>www.statped.no</a:t>
            </a:r>
            <a:endParaRPr lang="nb-NO" sz="1800" dirty="0"/>
          </a:p>
          <a:p>
            <a:pPr algn="l"/>
            <a:endParaRPr lang="nb-NO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dirty="0"/>
              <a:t>Nettbasert læringsressurs for PP-tjenesten</a:t>
            </a:r>
          </a:p>
          <a:p>
            <a:pPr algn="l"/>
            <a:r>
              <a:rPr lang="nb-NO" sz="1800" dirty="0"/>
              <a:t>	</a:t>
            </a:r>
            <a:r>
              <a:rPr lang="nb-NO" sz="1800" dirty="0">
                <a:hlinkClick r:id="rId4"/>
              </a:rPr>
              <a:t>https://www.sevuppt.no/</a:t>
            </a:r>
            <a:endParaRPr lang="nb-NO" sz="1800" dirty="0"/>
          </a:p>
          <a:p>
            <a:pPr algn="l"/>
            <a:endParaRPr lang="nb-NO" sz="1800" dirty="0"/>
          </a:p>
          <a:p>
            <a:pPr marL="285750" indent="-285750" algn="l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14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30EB31-CEF8-4DFE-BD6F-E619E0777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171" y="1712916"/>
            <a:ext cx="5711651" cy="1361465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3100" dirty="0"/>
              <a:t>Nyttige nettsteder</a:t>
            </a:r>
            <a:br>
              <a:rPr lang="nb-NO" sz="3100" dirty="0"/>
            </a:br>
            <a:endParaRPr lang="nb-NO" sz="31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EBF362A-59CB-4488-8A1B-AFFEDF2D0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385" y="3074381"/>
            <a:ext cx="4669221" cy="5457874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Følg med på nyhetsbrev fra Statped</a:t>
            </a:r>
          </a:p>
          <a:p>
            <a:endParaRPr lang="nb-NO" dirty="0"/>
          </a:p>
          <a:p>
            <a:r>
              <a:rPr lang="nb-NO" dirty="0">
                <a:hlinkClick r:id="rId3"/>
              </a:rPr>
              <a:t>Skoleporten.no</a:t>
            </a:r>
            <a:endParaRPr lang="nb-NO" dirty="0"/>
          </a:p>
          <a:p>
            <a:endParaRPr lang="nb-NO" dirty="0"/>
          </a:p>
          <a:p>
            <a:r>
              <a:rPr lang="nb-NO" dirty="0">
                <a:hlinkClick r:id="rId4"/>
              </a:rPr>
              <a:t>Udir.no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3458819"/>
      </p:ext>
    </p:extLst>
  </p:cSld>
  <p:clrMapOvr>
    <a:masterClrMapping/>
  </p:clrMapOvr>
</p:sld>
</file>

<file path=ppt/theme/theme1.xml><?xml version="1.0" encoding="utf-8"?>
<a:theme xmlns:a="http://schemas.openxmlformats.org/drawingml/2006/main" name="Statp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ped" id="{F428010D-CD5F-4F7B-A897-CF2A6AF691A2}" vid="{AF94B6AF-126F-4E77-81AF-9C3098818D61}"/>
    </a:ext>
  </a:extLst>
</a:theme>
</file>

<file path=ppt/theme/theme2.xml><?xml version="1.0" encoding="utf-8"?>
<a:theme xmlns:a="http://schemas.openxmlformats.org/drawingml/2006/main" name="1_Statp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ped" id="{F428010D-CD5F-4F7B-A897-CF2A6AF691A2}" vid="{AF94B6AF-126F-4E77-81AF-9C3098818D6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Statped</Template>
  <TotalTime>3544</TotalTime>
  <Words>420</Words>
  <Application>Microsoft Office PowerPoint</Application>
  <PresentationFormat>Skjermfremvisning (4:3)</PresentationFormat>
  <Paragraphs>199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Statped</vt:lpstr>
      <vt:lpstr>1_Statped</vt:lpstr>
      <vt:lpstr>Fagsamling for PP-rådgivere,  PP-ledere og skoleeiere i Finnmark  Program 12. april</vt:lpstr>
      <vt:lpstr>Program 13. april</vt:lpstr>
      <vt:lpstr>   Fagsamling for PP-rådgivere, PP-ledere og skoleeiere i Finnmark     Alta 12.-13.april 2018 </vt:lpstr>
      <vt:lpstr>Vårt samfunnsmandat</vt:lpstr>
      <vt:lpstr>Hva er Statped</vt:lpstr>
      <vt:lpstr>PowerPoint-presentasjon</vt:lpstr>
      <vt:lpstr>Statped – SEVU PPT</vt:lpstr>
      <vt:lpstr>Etterutdanninger</vt:lpstr>
      <vt:lpstr>     Nyttige nettsteder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Fagsamling for PP-rådgivere, PP-ledere og skoleeiere i Finnmark     Alta 12.-13.april 2018</dc:title>
  <dc:creator>Rystrøm, Liv-Inger</dc:creator>
  <cp:lastModifiedBy>Rystrøm, Liv-Inger</cp:lastModifiedBy>
  <cp:revision>31</cp:revision>
  <dcterms:created xsi:type="dcterms:W3CDTF">2018-01-15T12:43:45Z</dcterms:created>
  <dcterms:modified xsi:type="dcterms:W3CDTF">2018-04-17T07:24:59Z</dcterms:modified>
</cp:coreProperties>
</file>