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2" r:id="rId4"/>
    <p:sldId id="258" r:id="rId5"/>
    <p:sldId id="259" r:id="rId6"/>
    <p:sldId id="260" r:id="rId7"/>
    <p:sldId id="261" r:id="rId8"/>
    <p:sldId id="263" r:id="rId9"/>
    <p:sldId id="264" r:id="rId10"/>
    <p:sldId id="271" r:id="rId11"/>
    <p:sldId id="265" r:id="rId12"/>
    <p:sldId id="266" r:id="rId13"/>
    <p:sldId id="267" r:id="rId14"/>
    <p:sldId id="268" r:id="rId15"/>
    <p:sldId id="269" r:id="rId16"/>
    <p:sldId id="270" r:id="rId17"/>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8" d="100"/>
          <a:sy n="88" d="100"/>
        </p:scale>
        <p:origin x="61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1524000" y="1122363"/>
            <a:ext cx="9144000" cy="2387600"/>
          </a:xfrm>
        </p:spPr>
        <p:txBody>
          <a:bodyPr anchor="b"/>
          <a:lstStyle>
            <a:lvl1pPr algn="ctr">
              <a:defRPr sz="6000"/>
            </a:lvl1pPr>
          </a:lstStyle>
          <a:p>
            <a:r>
              <a:rPr lang="nb-NO" smtClean="0"/>
              <a:t>Klikk for å redigere tittelstil</a:t>
            </a:r>
            <a:endParaRPr lang="nb-NO"/>
          </a:p>
        </p:txBody>
      </p:sp>
      <p:sp>
        <p:nvSpPr>
          <p:cNvPr id="3" name="Undertit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4D265649-8E7E-4A1C-8DB1-BCA4C59C3682}" type="datetimeFigureOut">
              <a:rPr lang="nb-NO" smtClean="0"/>
              <a:t>16.04.2018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E753588-57BF-4C37-9693-F940CE65CE51}" type="slidenum">
              <a:rPr lang="nb-NO" smtClean="0"/>
              <a:t>‹#›</a:t>
            </a:fld>
            <a:endParaRPr lang="nb-NO"/>
          </a:p>
        </p:txBody>
      </p:sp>
    </p:spTree>
    <p:extLst>
      <p:ext uri="{BB962C8B-B14F-4D97-AF65-F5344CB8AC3E}">
        <p14:creationId xmlns:p14="http://schemas.microsoft.com/office/powerpoint/2010/main" val="1274190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4D265649-8E7E-4A1C-8DB1-BCA4C59C3682}" type="datetimeFigureOut">
              <a:rPr lang="nb-NO" smtClean="0"/>
              <a:t>16.04.2018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E753588-57BF-4C37-9693-F940CE65CE51}" type="slidenum">
              <a:rPr lang="nb-NO" smtClean="0"/>
              <a:t>‹#›</a:t>
            </a:fld>
            <a:endParaRPr lang="nb-NO"/>
          </a:p>
        </p:txBody>
      </p:sp>
    </p:spTree>
    <p:extLst>
      <p:ext uri="{BB962C8B-B14F-4D97-AF65-F5344CB8AC3E}">
        <p14:creationId xmlns:p14="http://schemas.microsoft.com/office/powerpoint/2010/main" val="248563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724900" y="365125"/>
            <a:ext cx="2628900" cy="5811838"/>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838200" y="365125"/>
            <a:ext cx="7734300" cy="5811838"/>
          </a:xfrm>
        </p:spPr>
        <p:txBody>
          <a:bodyPr vert="eaVert"/>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4D265649-8E7E-4A1C-8DB1-BCA4C59C3682}" type="datetimeFigureOut">
              <a:rPr lang="nb-NO" smtClean="0"/>
              <a:t>16.04.2018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E753588-57BF-4C37-9693-F940CE65CE51}" type="slidenum">
              <a:rPr lang="nb-NO" smtClean="0"/>
              <a:t>‹#›</a:t>
            </a:fld>
            <a:endParaRPr lang="nb-NO"/>
          </a:p>
        </p:txBody>
      </p:sp>
    </p:spTree>
    <p:extLst>
      <p:ext uri="{BB962C8B-B14F-4D97-AF65-F5344CB8AC3E}">
        <p14:creationId xmlns:p14="http://schemas.microsoft.com/office/powerpoint/2010/main" val="2246413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4D265649-8E7E-4A1C-8DB1-BCA4C59C3682}" type="datetimeFigureOut">
              <a:rPr lang="nb-NO" smtClean="0"/>
              <a:t>16.04.2018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E753588-57BF-4C37-9693-F940CE65CE51}" type="slidenum">
              <a:rPr lang="nb-NO" smtClean="0"/>
              <a:t>‹#›</a:t>
            </a:fld>
            <a:endParaRPr lang="nb-NO"/>
          </a:p>
        </p:txBody>
      </p:sp>
    </p:spTree>
    <p:extLst>
      <p:ext uri="{BB962C8B-B14F-4D97-AF65-F5344CB8AC3E}">
        <p14:creationId xmlns:p14="http://schemas.microsoft.com/office/powerpoint/2010/main" val="747830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31850" y="1709738"/>
            <a:ext cx="10515600" cy="2852737"/>
          </a:xfrm>
        </p:spPr>
        <p:txBody>
          <a:bodyPr anchor="b"/>
          <a:lstStyle>
            <a:lvl1pPr>
              <a:defRPr sz="6000"/>
            </a:lvl1pPr>
          </a:lstStyle>
          <a:p>
            <a:r>
              <a:rPr lang="nb-NO" smtClean="0"/>
              <a:t>Klikk for å redigere tittelstil</a:t>
            </a:r>
            <a:endParaRPr lang="nb-NO"/>
          </a:p>
        </p:txBody>
      </p:sp>
      <p:sp>
        <p:nvSpPr>
          <p:cNvPr id="3" name="Plassholder f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smtClean="0"/>
              <a:t>Rediger tekststiler i malen</a:t>
            </a:r>
          </a:p>
        </p:txBody>
      </p:sp>
      <p:sp>
        <p:nvSpPr>
          <p:cNvPr id="4" name="Plassholder for dato 3"/>
          <p:cNvSpPr>
            <a:spLocks noGrp="1"/>
          </p:cNvSpPr>
          <p:nvPr>
            <p:ph type="dt" sz="half" idx="10"/>
          </p:nvPr>
        </p:nvSpPr>
        <p:spPr/>
        <p:txBody>
          <a:bodyPr/>
          <a:lstStyle/>
          <a:p>
            <a:fld id="{4D265649-8E7E-4A1C-8DB1-BCA4C59C3682}" type="datetimeFigureOut">
              <a:rPr lang="nb-NO" smtClean="0"/>
              <a:t>16.04.2018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E753588-57BF-4C37-9693-F940CE65CE51}" type="slidenum">
              <a:rPr lang="nb-NO" smtClean="0"/>
              <a:t>‹#›</a:t>
            </a:fld>
            <a:endParaRPr lang="nb-NO"/>
          </a:p>
        </p:txBody>
      </p:sp>
    </p:spTree>
    <p:extLst>
      <p:ext uri="{BB962C8B-B14F-4D97-AF65-F5344CB8AC3E}">
        <p14:creationId xmlns:p14="http://schemas.microsoft.com/office/powerpoint/2010/main" val="2631054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838200" y="1825625"/>
            <a:ext cx="5181600" cy="4351338"/>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6172200" y="1825625"/>
            <a:ext cx="5181600" cy="4351338"/>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4D265649-8E7E-4A1C-8DB1-BCA4C59C3682}" type="datetimeFigureOut">
              <a:rPr lang="nb-NO" smtClean="0"/>
              <a:t>16.04.2018</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FE753588-57BF-4C37-9693-F940CE65CE51}" type="slidenum">
              <a:rPr lang="nb-NO" smtClean="0"/>
              <a:t>‹#›</a:t>
            </a:fld>
            <a:endParaRPr lang="nb-NO"/>
          </a:p>
        </p:txBody>
      </p:sp>
    </p:spTree>
    <p:extLst>
      <p:ext uri="{BB962C8B-B14F-4D97-AF65-F5344CB8AC3E}">
        <p14:creationId xmlns:p14="http://schemas.microsoft.com/office/powerpoint/2010/main" val="2262939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839788" y="365125"/>
            <a:ext cx="10515600" cy="1325563"/>
          </a:xfrm>
        </p:spPr>
        <p:txBody>
          <a:bodyPr/>
          <a:lstStyle/>
          <a:p>
            <a:r>
              <a:rPr lang="nb-NO" smtClean="0"/>
              <a:t>Klikk for å redigere tittelstil</a:t>
            </a:r>
            <a:endParaRPr lang="nb-NO"/>
          </a:p>
        </p:txBody>
      </p:sp>
      <p:sp>
        <p:nvSpPr>
          <p:cNvPr id="3" name="Plassholder f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Rediger tekststiler i malen</a:t>
            </a:r>
          </a:p>
        </p:txBody>
      </p:sp>
      <p:sp>
        <p:nvSpPr>
          <p:cNvPr id="4" name="Plassholder for innhold 3"/>
          <p:cNvSpPr>
            <a:spLocks noGrp="1"/>
          </p:cNvSpPr>
          <p:nvPr>
            <p:ph sz="half" idx="2"/>
          </p:nvPr>
        </p:nvSpPr>
        <p:spPr>
          <a:xfrm>
            <a:off x="839788" y="2505075"/>
            <a:ext cx="5157787" cy="3684588"/>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Rediger tekststiler i malen</a:t>
            </a:r>
          </a:p>
        </p:txBody>
      </p:sp>
      <p:sp>
        <p:nvSpPr>
          <p:cNvPr id="6" name="Plassholder for innhold 5"/>
          <p:cNvSpPr>
            <a:spLocks noGrp="1"/>
          </p:cNvSpPr>
          <p:nvPr>
            <p:ph sz="quarter" idx="4"/>
          </p:nvPr>
        </p:nvSpPr>
        <p:spPr>
          <a:xfrm>
            <a:off x="6172200" y="2505075"/>
            <a:ext cx="5183188" cy="3684588"/>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4D265649-8E7E-4A1C-8DB1-BCA4C59C3682}" type="datetimeFigureOut">
              <a:rPr lang="nb-NO" smtClean="0"/>
              <a:t>16.04.2018</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FE753588-57BF-4C37-9693-F940CE65CE51}" type="slidenum">
              <a:rPr lang="nb-NO" smtClean="0"/>
              <a:t>‹#›</a:t>
            </a:fld>
            <a:endParaRPr lang="nb-NO"/>
          </a:p>
        </p:txBody>
      </p:sp>
    </p:spTree>
    <p:extLst>
      <p:ext uri="{BB962C8B-B14F-4D97-AF65-F5344CB8AC3E}">
        <p14:creationId xmlns:p14="http://schemas.microsoft.com/office/powerpoint/2010/main" val="2444566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4D265649-8E7E-4A1C-8DB1-BCA4C59C3682}" type="datetimeFigureOut">
              <a:rPr lang="nb-NO" smtClean="0"/>
              <a:t>16.04.2018</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FE753588-57BF-4C37-9693-F940CE65CE51}" type="slidenum">
              <a:rPr lang="nb-NO" smtClean="0"/>
              <a:t>‹#›</a:t>
            </a:fld>
            <a:endParaRPr lang="nb-NO"/>
          </a:p>
        </p:txBody>
      </p:sp>
    </p:spTree>
    <p:extLst>
      <p:ext uri="{BB962C8B-B14F-4D97-AF65-F5344CB8AC3E}">
        <p14:creationId xmlns:p14="http://schemas.microsoft.com/office/powerpoint/2010/main" val="421704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4D265649-8E7E-4A1C-8DB1-BCA4C59C3682}" type="datetimeFigureOut">
              <a:rPr lang="nb-NO" smtClean="0"/>
              <a:t>16.04.2018</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FE753588-57BF-4C37-9693-F940CE65CE51}" type="slidenum">
              <a:rPr lang="nb-NO" smtClean="0"/>
              <a:t>‹#›</a:t>
            </a:fld>
            <a:endParaRPr lang="nb-NO"/>
          </a:p>
        </p:txBody>
      </p:sp>
    </p:spTree>
    <p:extLst>
      <p:ext uri="{BB962C8B-B14F-4D97-AF65-F5344CB8AC3E}">
        <p14:creationId xmlns:p14="http://schemas.microsoft.com/office/powerpoint/2010/main" val="3482790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smtClean="0"/>
              <a:t>Klikk for å redigere tittelstil</a:t>
            </a:r>
            <a:endParaRPr lang="nb-NO"/>
          </a:p>
        </p:txBody>
      </p:sp>
      <p:sp>
        <p:nvSpPr>
          <p:cNvPr id="3" name="Plassholder for inn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Rediger tekststiler i malen</a:t>
            </a:r>
          </a:p>
        </p:txBody>
      </p:sp>
      <p:sp>
        <p:nvSpPr>
          <p:cNvPr id="5" name="Plassholder for dato 4"/>
          <p:cNvSpPr>
            <a:spLocks noGrp="1"/>
          </p:cNvSpPr>
          <p:nvPr>
            <p:ph type="dt" sz="half" idx="10"/>
          </p:nvPr>
        </p:nvSpPr>
        <p:spPr/>
        <p:txBody>
          <a:bodyPr/>
          <a:lstStyle/>
          <a:p>
            <a:fld id="{4D265649-8E7E-4A1C-8DB1-BCA4C59C3682}" type="datetimeFigureOut">
              <a:rPr lang="nb-NO" smtClean="0"/>
              <a:t>16.04.2018</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FE753588-57BF-4C37-9693-F940CE65CE51}" type="slidenum">
              <a:rPr lang="nb-NO" smtClean="0"/>
              <a:t>‹#›</a:t>
            </a:fld>
            <a:endParaRPr lang="nb-NO"/>
          </a:p>
        </p:txBody>
      </p:sp>
    </p:spTree>
    <p:extLst>
      <p:ext uri="{BB962C8B-B14F-4D97-AF65-F5344CB8AC3E}">
        <p14:creationId xmlns:p14="http://schemas.microsoft.com/office/powerpoint/2010/main" val="30749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smtClean="0"/>
              <a:t>Klikk for å redigere tittelstil</a:t>
            </a:r>
            <a:endParaRPr lang="nb-NO"/>
          </a:p>
        </p:txBody>
      </p:sp>
      <p:sp>
        <p:nvSpPr>
          <p:cNvPr id="3" name="Plassholder for bil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Rediger tekststiler i malen</a:t>
            </a:r>
          </a:p>
        </p:txBody>
      </p:sp>
      <p:sp>
        <p:nvSpPr>
          <p:cNvPr id="5" name="Plassholder for dato 4"/>
          <p:cNvSpPr>
            <a:spLocks noGrp="1"/>
          </p:cNvSpPr>
          <p:nvPr>
            <p:ph type="dt" sz="half" idx="10"/>
          </p:nvPr>
        </p:nvSpPr>
        <p:spPr/>
        <p:txBody>
          <a:bodyPr/>
          <a:lstStyle/>
          <a:p>
            <a:fld id="{4D265649-8E7E-4A1C-8DB1-BCA4C59C3682}" type="datetimeFigureOut">
              <a:rPr lang="nb-NO" smtClean="0"/>
              <a:t>16.04.2018</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FE753588-57BF-4C37-9693-F940CE65CE51}" type="slidenum">
              <a:rPr lang="nb-NO" smtClean="0"/>
              <a:t>‹#›</a:t>
            </a:fld>
            <a:endParaRPr lang="nb-NO"/>
          </a:p>
        </p:txBody>
      </p:sp>
    </p:spTree>
    <p:extLst>
      <p:ext uri="{BB962C8B-B14F-4D97-AF65-F5344CB8AC3E}">
        <p14:creationId xmlns:p14="http://schemas.microsoft.com/office/powerpoint/2010/main" val="2827011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265649-8E7E-4A1C-8DB1-BCA4C59C3682}" type="datetimeFigureOut">
              <a:rPr lang="nb-NO" smtClean="0"/>
              <a:t>16.04.2018</a:t>
            </a:fld>
            <a:endParaRPr lang="nb-NO"/>
          </a:p>
        </p:txBody>
      </p:sp>
      <p:sp>
        <p:nvSpPr>
          <p:cNvPr id="5" name="Plassholder for bunn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753588-57BF-4C37-9693-F940CE65CE51}" type="slidenum">
              <a:rPr lang="nb-NO" smtClean="0"/>
              <a:t>‹#›</a:t>
            </a:fld>
            <a:endParaRPr lang="nb-NO"/>
          </a:p>
        </p:txBody>
      </p:sp>
    </p:spTree>
    <p:extLst>
      <p:ext uri="{BB962C8B-B14F-4D97-AF65-F5344CB8AC3E}">
        <p14:creationId xmlns:p14="http://schemas.microsoft.com/office/powerpoint/2010/main" val="131819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Eksamen</a:t>
            </a:r>
            <a:endParaRPr lang="nb-NO" dirty="0"/>
          </a:p>
        </p:txBody>
      </p:sp>
      <p:sp>
        <p:nvSpPr>
          <p:cNvPr id="3" name="Undertittel 2"/>
          <p:cNvSpPr>
            <a:spLocks noGrp="1"/>
          </p:cNvSpPr>
          <p:nvPr>
            <p:ph type="subTitle" idx="1"/>
          </p:nvPr>
        </p:nvSpPr>
        <p:spPr/>
        <p:txBody>
          <a:bodyPr>
            <a:normAutofit fontScale="77500" lnSpcReduction="20000"/>
          </a:bodyPr>
          <a:lstStyle/>
          <a:p>
            <a:r>
              <a:rPr lang="nb-NO" dirty="0" smtClean="0"/>
              <a:t>Sluttvurdering- regelverk</a:t>
            </a:r>
          </a:p>
          <a:p>
            <a:r>
              <a:rPr lang="nb-NO" dirty="0" smtClean="0"/>
              <a:t>Skolebasert kompetanseutvikling</a:t>
            </a:r>
          </a:p>
          <a:p>
            <a:r>
              <a:rPr lang="nb-NO" dirty="0" smtClean="0"/>
              <a:t>Analysekompetanse</a:t>
            </a:r>
          </a:p>
          <a:p>
            <a:r>
              <a:rPr lang="nb-NO" dirty="0" smtClean="0"/>
              <a:t>Muntlig eksamen- regelverk-rutiner</a:t>
            </a:r>
          </a:p>
          <a:p>
            <a:r>
              <a:rPr lang="nb-NO" dirty="0" smtClean="0"/>
              <a:t>Sensorsamarbeid</a:t>
            </a:r>
          </a:p>
          <a:p>
            <a:endParaRPr lang="nb-NO" dirty="0" smtClean="0"/>
          </a:p>
          <a:p>
            <a:endParaRPr lang="nb-NO" dirty="0"/>
          </a:p>
        </p:txBody>
      </p:sp>
    </p:spTree>
    <p:extLst>
      <p:ext uri="{BB962C8B-B14F-4D97-AF65-F5344CB8AC3E}">
        <p14:creationId xmlns:p14="http://schemas.microsoft.com/office/powerpoint/2010/main" val="30199467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Eksamensoppgaven</a:t>
            </a:r>
            <a:endParaRPr lang="nb-NO" dirty="0"/>
          </a:p>
        </p:txBody>
      </p:sp>
      <p:sp>
        <p:nvSpPr>
          <p:cNvPr id="3" name="Plassholder for innhold 2"/>
          <p:cNvSpPr>
            <a:spLocks noGrp="1"/>
          </p:cNvSpPr>
          <p:nvPr>
            <p:ph idx="1"/>
          </p:nvPr>
        </p:nvSpPr>
        <p:spPr/>
        <p:txBody>
          <a:bodyPr/>
          <a:lstStyle/>
          <a:p>
            <a:r>
              <a:rPr lang="nb-NO" dirty="0" smtClean="0"/>
              <a:t>Alle lærere plikter å utarbeide forslag</a:t>
            </a:r>
          </a:p>
          <a:p>
            <a:r>
              <a:rPr lang="nb-NO" dirty="0" smtClean="0"/>
              <a:t>1 eller flere kompetansemål</a:t>
            </a:r>
          </a:p>
          <a:p>
            <a:r>
              <a:rPr lang="nb-NO" dirty="0" smtClean="0"/>
              <a:t>Vurderingskriterier</a:t>
            </a:r>
          </a:p>
          <a:p>
            <a:r>
              <a:rPr lang="nb-NO" dirty="0" smtClean="0"/>
              <a:t>Skal kunne bruke hele karakterskalaen</a:t>
            </a:r>
          </a:p>
          <a:p>
            <a:r>
              <a:rPr lang="nb-NO" dirty="0" smtClean="0"/>
              <a:t>Rektor godkjenner</a:t>
            </a:r>
          </a:p>
          <a:p>
            <a:endParaRPr lang="nb-NO" dirty="0"/>
          </a:p>
          <a:p>
            <a:r>
              <a:rPr lang="nb-NO" dirty="0" smtClean="0"/>
              <a:t>Dialog med ekstern sensor- som har siste ord</a:t>
            </a:r>
            <a:endParaRPr lang="nb-NO" dirty="0"/>
          </a:p>
        </p:txBody>
      </p:sp>
    </p:spTree>
    <p:extLst>
      <p:ext uri="{BB962C8B-B14F-4D97-AF65-F5344CB8AC3E}">
        <p14:creationId xmlns:p14="http://schemas.microsoft.com/office/powerpoint/2010/main" val="20825207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Dette betyr:</a:t>
            </a:r>
            <a:endParaRPr lang="nb-NO" dirty="0"/>
          </a:p>
        </p:txBody>
      </p:sp>
      <p:sp>
        <p:nvSpPr>
          <p:cNvPr id="3" name="Plassholder for innhold 2"/>
          <p:cNvSpPr>
            <a:spLocks noGrp="1"/>
          </p:cNvSpPr>
          <p:nvPr>
            <p:ph idx="1"/>
          </p:nvPr>
        </p:nvSpPr>
        <p:spPr/>
        <p:txBody>
          <a:bodyPr/>
          <a:lstStyle/>
          <a:p>
            <a:r>
              <a:rPr lang="nb-NO" dirty="0"/>
              <a:t>Muntlig eksamen med tema eller problemstilling i forberedelsestiden krever at sensorene er bevisst at det som vurderes er elevens kompetanse. </a:t>
            </a:r>
            <a:endParaRPr lang="nb-NO" dirty="0" smtClean="0"/>
          </a:p>
          <a:p>
            <a:r>
              <a:rPr lang="nb-NO" dirty="0" smtClean="0"/>
              <a:t>Det </a:t>
            </a:r>
            <a:r>
              <a:rPr lang="nb-NO" dirty="0"/>
              <a:t>er viktig at det kandidaten eventuelt har produsert i forberedelsestiden, for eksempel en Powerpointpresentasjon eller lignende, ikke skal vurderes. </a:t>
            </a:r>
            <a:endParaRPr lang="nb-NO" dirty="0" smtClean="0"/>
          </a:p>
          <a:p>
            <a:r>
              <a:rPr lang="nb-NO" dirty="0" smtClean="0"/>
              <a:t>Det </a:t>
            </a:r>
            <a:r>
              <a:rPr lang="nb-NO" dirty="0"/>
              <a:t>er til enhver tid kompetansen kandidaten viser som skal vurderes. </a:t>
            </a:r>
          </a:p>
        </p:txBody>
      </p:sp>
    </p:spTree>
    <p:extLst>
      <p:ext uri="{BB962C8B-B14F-4D97-AF65-F5344CB8AC3E}">
        <p14:creationId xmlns:p14="http://schemas.microsoft.com/office/powerpoint/2010/main" val="28389469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Før eksamen:</a:t>
            </a:r>
            <a:endParaRPr lang="nb-NO" dirty="0"/>
          </a:p>
        </p:txBody>
      </p:sp>
      <p:sp>
        <p:nvSpPr>
          <p:cNvPr id="3" name="Plassholder for innhold 2"/>
          <p:cNvSpPr>
            <a:spLocks noGrp="1"/>
          </p:cNvSpPr>
          <p:nvPr>
            <p:ph idx="1"/>
          </p:nvPr>
        </p:nvSpPr>
        <p:spPr/>
        <p:txBody>
          <a:bodyPr>
            <a:normAutofit fontScale="77500" lnSpcReduction="20000"/>
          </a:bodyPr>
          <a:lstStyle/>
          <a:p>
            <a:r>
              <a:rPr lang="nb-NO" dirty="0"/>
              <a:t>Faglærer/eksaminator og sensor får normalt melding om eksamen 1 uke før elevene får opplysning om trekkfag.</a:t>
            </a:r>
          </a:p>
          <a:p>
            <a:r>
              <a:rPr lang="nb-NO" dirty="0"/>
              <a:t>Faglærer skal ta kontakt med sensor straks melding om eksamen er gitt. Dersom ikke sensor har blitt kontaktet av faglærer eller eksamensskolen, må sensor ta kontakt med leder på egen skole som tar kontakt med eksamensskolen. Faglærer eller sensor må ved sykdom umiddelbart ta kontakt med den eksamensansvarlige på skolen.</a:t>
            </a:r>
          </a:p>
          <a:p>
            <a:r>
              <a:rPr lang="nb-NO" dirty="0"/>
              <a:t>Perioden fram til eksamen brukes til å diskutere og ferdigstille oppgavesettet. Hvis sensor ønsker å foreslå endringer i oppgavesettet, må faglærer/eksaminator ha beskjed om det senest 2 dager før melding om eksamen gis til elevene. Dersom det oppstår uenighet mellom eksaminator og sensor om gjennomføringen av eksamen, skal rektor på eksamensskolen kontaktes.</a:t>
            </a:r>
          </a:p>
          <a:p>
            <a:r>
              <a:rPr lang="nb-NO" dirty="0"/>
              <a:t>Skolen er ansvarlig for at materiale og utstyr til bruk ved eksamen foreligger og er klargjort. Elevene er selv ansvarlig for å melde behov for utstyr i forbindelse med prøven i så god tid at utstyret kan framskaffes. Faglærer bør avklare dette med elevene på forhånd. Elevenes tilgang til utstyr begrenses av skolens rammer.</a:t>
            </a:r>
          </a:p>
          <a:p>
            <a:endParaRPr lang="nb-NO" dirty="0"/>
          </a:p>
        </p:txBody>
      </p:sp>
    </p:spTree>
    <p:extLst>
      <p:ext uri="{BB962C8B-B14F-4D97-AF65-F5344CB8AC3E}">
        <p14:creationId xmlns:p14="http://schemas.microsoft.com/office/powerpoint/2010/main" val="14933139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Gjennomføring av eksamen</a:t>
            </a:r>
            <a:endParaRPr lang="nb-NO" dirty="0"/>
          </a:p>
        </p:txBody>
      </p:sp>
      <p:sp>
        <p:nvSpPr>
          <p:cNvPr id="3" name="Plassholder for innhold 2"/>
          <p:cNvSpPr>
            <a:spLocks noGrp="1"/>
          </p:cNvSpPr>
          <p:nvPr>
            <p:ph idx="1"/>
          </p:nvPr>
        </p:nvSpPr>
        <p:spPr/>
        <p:txBody>
          <a:bodyPr/>
          <a:lstStyle/>
          <a:p>
            <a:r>
              <a:rPr lang="nb-NO" dirty="0"/>
              <a:t>Sensor og eksaminator må møte i god tid før eksamen begynner. Eksaminator og sensor har et ansvar for å skape en så positiv atmosfære som mulig under prøven. Dette er viktig for å sikre at eleven får vist sin kompetanse.</a:t>
            </a:r>
          </a:p>
          <a:p>
            <a:r>
              <a:rPr lang="nb-NO" dirty="0"/>
              <a:t>Den muntlige prøven skal i regelen vare inntil 30 minutter per elev ved individuell eksamen.</a:t>
            </a:r>
          </a:p>
          <a:p>
            <a:endParaRPr lang="nb-NO" dirty="0"/>
          </a:p>
        </p:txBody>
      </p:sp>
    </p:spTree>
    <p:extLst>
      <p:ext uri="{BB962C8B-B14F-4D97-AF65-F5344CB8AC3E}">
        <p14:creationId xmlns:p14="http://schemas.microsoft.com/office/powerpoint/2010/main" val="39570354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Sensur</a:t>
            </a:r>
            <a:endParaRPr lang="nb-NO" dirty="0"/>
          </a:p>
        </p:txBody>
      </p:sp>
      <p:sp>
        <p:nvSpPr>
          <p:cNvPr id="3" name="Plassholder for innhold 2"/>
          <p:cNvSpPr>
            <a:spLocks noGrp="1"/>
          </p:cNvSpPr>
          <p:nvPr>
            <p:ph idx="1"/>
          </p:nvPr>
        </p:nvSpPr>
        <p:spPr/>
        <p:txBody>
          <a:bodyPr/>
          <a:lstStyle/>
          <a:p>
            <a:r>
              <a:rPr lang="nb-NO" dirty="0"/>
              <a:t>Det skal alltid være en ekstern sensor ved muntlig eksamen.</a:t>
            </a:r>
          </a:p>
          <a:p>
            <a:r>
              <a:rPr lang="nb-NO" dirty="0"/>
              <a:t>Ekstern sensor kommer fra en annen skole. Faglærer er normalt eksaminator og har plikt til å delta i vurderingen som sensor. Sensor skal drøfte karakterfastsettelsen med eksaminator, men dersom det er uenighet om karakteren avgjør den eksterne sensoren.</a:t>
            </a:r>
          </a:p>
          <a:p>
            <a:r>
              <a:rPr lang="nb-NO" dirty="0"/>
              <a:t>Eksaminator og sensor skal etter eksamineringen av hver elev i eksamenspartiet vurdere deres individuelle kompetanse, slik denne framkommer på eksamen.</a:t>
            </a:r>
          </a:p>
          <a:p>
            <a:r>
              <a:rPr lang="nb-NO" i="1" dirty="0"/>
              <a:t>Med dette menes at karakteren settes etter hver elev og informasjonen gis fortløpende til hver elev.</a:t>
            </a:r>
            <a:endParaRPr lang="nb-NO" dirty="0"/>
          </a:p>
          <a:p>
            <a:endParaRPr lang="nb-NO" dirty="0"/>
          </a:p>
        </p:txBody>
      </p:sp>
    </p:spTree>
    <p:extLst>
      <p:ext uri="{BB962C8B-B14F-4D97-AF65-F5344CB8AC3E}">
        <p14:creationId xmlns:p14="http://schemas.microsoft.com/office/powerpoint/2010/main" val="14623722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Eksaminator- sensorarbeid</a:t>
            </a:r>
            <a:endParaRPr lang="nb-NO" dirty="0"/>
          </a:p>
        </p:txBody>
      </p:sp>
      <p:sp>
        <p:nvSpPr>
          <p:cNvPr id="3" name="Plassholder for innhold 2"/>
          <p:cNvSpPr>
            <a:spLocks noGrp="1"/>
          </p:cNvSpPr>
          <p:nvPr>
            <p:ph idx="1"/>
          </p:nvPr>
        </p:nvSpPr>
        <p:spPr/>
        <p:txBody>
          <a:bodyPr>
            <a:normAutofit/>
          </a:bodyPr>
          <a:lstStyle/>
          <a:p>
            <a:r>
              <a:rPr lang="nb-NO" sz="3600" dirty="0" smtClean="0"/>
              <a:t>Faglærer </a:t>
            </a:r>
            <a:r>
              <a:rPr lang="nb-NO" sz="3600" i="1" dirty="0" smtClean="0"/>
              <a:t>plikter</a:t>
            </a:r>
          </a:p>
          <a:p>
            <a:r>
              <a:rPr lang="nb-NO" sz="3600" dirty="0" smtClean="0"/>
              <a:t>Hvorfor være sensor?</a:t>
            </a:r>
          </a:p>
          <a:p>
            <a:r>
              <a:rPr lang="nb-NO" sz="3600" dirty="0" smtClean="0"/>
              <a:t>Kompetanseheving!!!!!!!!</a:t>
            </a:r>
          </a:p>
          <a:p>
            <a:r>
              <a:rPr lang="nb-NO" sz="3600" dirty="0" smtClean="0"/>
              <a:t>Analyse av eksamenskarakter i alle fag er </a:t>
            </a:r>
            <a:r>
              <a:rPr lang="nb-NO" sz="3600" smtClean="0"/>
              <a:t>skolebasert vurdering</a:t>
            </a:r>
            <a:endParaRPr lang="nb-NO" sz="3600" dirty="0"/>
          </a:p>
        </p:txBody>
      </p:sp>
    </p:spTree>
    <p:extLst>
      <p:ext uri="{BB962C8B-B14F-4D97-AF65-F5344CB8AC3E}">
        <p14:creationId xmlns:p14="http://schemas.microsoft.com/office/powerpoint/2010/main" val="21703707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Sensorsamarbeid i RSK Midt</a:t>
            </a:r>
            <a:endParaRPr lang="nb-NO" dirty="0"/>
          </a:p>
        </p:txBody>
      </p:sp>
      <p:sp>
        <p:nvSpPr>
          <p:cNvPr id="3" name="Plassholder for innhold 2"/>
          <p:cNvSpPr>
            <a:spLocks noGrp="1"/>
          </p:cNvSpPr>
          <p:nvPr>
            <p:ph idx="1"/>
          </p:nvPr>
        </p:nvSpPr>
        <p:spPr/>
        <p:txBody>
          <a:bodyPr/>
          <a:lstStyle/>
          <a:p>
            <a:r>
              <a:rPr lang="nb-NO" dirty="0" smtClean="0"/>
              <a:t>Lebesby</a:t>
            </a:r>
          </a:p>
          <a:p>
            <a:r>
              <a:rPr lang="nb-NO" dirty="0" smtClean="0"/>
              <a:t>Gamvik</a:t>
            </a:r>
          </a:p>
          <a:p>
            <a:r>
              <a:rPr lang="nb-NO" dirty="0" smtClean="0"/>
              <a:t>Porsanger</a:t>
            </a:r>
          </a:p>
          <a:p>
            <a:r>
              <a:rPr lang="nb-NO" dirty="0" smtClean="0"/>
              <a:t>Kautokeino</a:t>
            </a:r>
          </a:p>
          <a:p>
            <a:r>
              <a:rPr lang="nb-NO" dirty="0" smtClean="0"/>
              <a:t>Karasjok</a:t>
            </a:r>
          </a:p>
          <a:p>
            <a:pPr marL="0" indent="0">
              <a:buNone/>
            </a:pPr>
            <a:endParaRPr lang="nb-NO" dirty="0"/>
          </a:p>
        </p:txBody>
      </p:sp>
    </p:spTree>
    <p:extLst>
      <p:ext uri="{BB962C8B-B14F-4D97-AF65-F5344CB8AC3E}">
        <p14:creationId xmlns:p14="http://schemas.microsoft.com/office/powerpoint/2010/main" val="36397889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Hva skal vi med eksamen?</a:t>
            </a:r>
            <a:endParaRPr lang="nb-NO" dirty="0"/>
          </a:p>
        </p:txBody>
      </p:sp>
      <p:sp>
        <p:nvSpPr>
          <p:cNvPr id="3" name="Plassholder for innhold 2"/>
          <p:cNvSpPr>
            <a:spLocks noGrp="1"/>
          </p:cNvSpPr>
          <p:nvPr>
            <p:ph idx="1"/>
          </p:nvPr>
        </p:nvSpPr>
        <p:spPr/>
        <p:txBody>
          <a:bodyPr/>
          <a:lstStyle/>
          <a:p>
            <a:r>
              <a:rPr lang="nb-NO" i="1" dirty="0" smtClean="0"/>
              <a:t>Samfunnets</a:t>
            </a:r>
            <a:r>
              <a:rPr lang="nb-NO" dirty="0" smtClean="0"/>
              <a:t> behov for å sortere</a:t>
            </a:r>
            <a:endParaRPr lang="nb-NO" dirty="0"/>
          </a:p>
          <a:p>
            <a:r>
              <a:rPr lang="nb-NO" i="1" dirty="0" smtClean="0"/>
              <a:t>Skolens</a:t>
            </a:r>
            <a:r>
              <a:rPr lang="nb-NO" dirty="0" smtClean="0"/>
              <a:t> mulighet for å korrigere egen praksis</a:t>
            </a:r>
          </a:p>
          <a:p>
            <a:r>
              <a:rPr lang="nb-NO" i="1" dirty="0" smtClean="0"/>
              <a:t>Lærerens</a:t>
            </a:r>
            <a:r>
              <a:rPr lang="nb-NO" dirty="0" smtClean="0"/>
              <a:t> mulighet for å korrigere egen praksis</a:t>
            </a:r>
          </a:p>
          <a:p>
            <a:r>
              <a:rPr lang="nb-NO" i="1" dirty="0" smtClean="0"/>
              <a:t>Lærerens</a:t>
            </a:r>
            <a:r>
              <a:rPr lang="nb-NO" dirty="0" smtClean="0"/>
              <a:t> kompetanseheving</a:t>
            </a:r>
          </a:p>
          <a:p>
            <a:r>
              <a:rPr lang="nb-NO" i="1" dirty="0" smtClean="0"/>
              <a:t>Eleven- </a:t>
            </a:r>
            <a:r>
              <a:rPr lang="nb-NO" dirty="0" smtClean="0"/>
              <a:t>eksamen inngår i opplæringen- trening på prøvesituasjoner</a:t>
            </a:r>
            <a:endParaRPr lang="nb-NO" dirty="0"/>
          </a:p>
        </p:txBody>
      </p:sp>
    </p:spTree>
    <p:extLst>
      <p:ext uri="{BB962C8B-B14F-4D97-AF65-F5344CB8AC3E}">
        <p14:creationId xmlns:p14="http://schemas.microsoft.com/office/powerpoint/2010/main" val="17169623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Sluttvurderingen</a:t>
            </a:r>
            <a:endParaRPr lang="nb-NO" dirty="0"/>
          </a:p>
        </p:txBody>
      </p:sp>
      <p:sp>
        <p:nvSpPr>
          <p:cNvPr id="3" name="Plassholder for innhold 2"/>
          <p:cNvSpPr>
            <a:spLocks noGrp="1"/>
          </p:cNvSpPr>
          <p:nvPr>
            <p:ph idx="1"/>
          </p:nvPr>
        </p:nvSpPr>
        <p:spPr/>
        <p:txBody>
          <a:bodyPr/>
          <a:lstStyle/>
          <a:p>
            <a:r>
              <a:rPr lang="nb-NO" dirty="0" smtClean="0"/>
              <a:t>Standpunkt- alle kompetansemål</a:t>
            </a:r>
          </a:p>
          <a:p>
            <a:r>
              <a:rPr lang="nb-NO" dirty="0" smtClean="0"/>
              <a:t>Eksamen- stikkprøve</a:t>
            </a:r>
          </a:p>
          <a:p>
            <a:pPr marL="0" indent="0">
              <a:buNone/>
            </a:pPr>
            <a:endParaRPr lang="nb-NO" dirty="0"/>
          </a:p>
          <a:p>
            <a:pPr marL="0" indent="0">
              <a:buNone/>
            </a:pPr>
            <a:endParaRPr lang="nb-NO" dirty="0"/>
          </a:p>
        </p:txBody>
      </p:sp>
    </p:spTree>
    <p:extLst>
      <p:ext uri="{BB962C8B-B14F-4D97-AF65-F5344CB8AC3E}">
        <p14:creationId xmlns:p14="http://schemas.microsoft.com/office/powerpoint/2010/main" val="12824800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Styringsdokumenter</a:t>
            </a:r>
            <a:endParaRPr lang="nb-NO" dirty="0"/>
          </a:p>
        </p:txBody>
      </p:sp>
      <p:sp>
        <p:nvSpPr>
          <p:cNvPr id="3" name="Plassholder for innhold 2"/>
          <p:cNvSpPr>
            <a:spLocks noGrp="1"/>
          </p:cNvSpPr>
          <p:nvPr>
            <p:ph idx="1"/>
          </p:nvPr>
        </p:nvSpPr>
        <p:spPr/>
        <p:txBody>
          <a:bodyPr>
            <a:normAutofit fontScale="92500"/>
          </a:bodyPr>
          <a:lstStyle/>
          <a:p>
            <a:pPr marL="0" indent="0">
              <a:buNone/>
            </a:pPr>
            <a:r>
              <a:rPr lang="nn-NO" b="1" dirty="0" smtClean="0"/>
              <a:t>§ </a:t>
            </a:r>
            <a:r>
              <a:rPr lang="nn-NO" b="1" dirty="0"/>
              <a:t>3-17.</a:t>
            </a:r>
            <a:r>
              <a:rPr lang="nn-NO" b="1" i="1" dirty="0"/>
              <a:t>Sluttvurdering i </a:t>
            </a:r>
            <a:r>
              <a:rPr lang="nn-NO" b="1" i="1" dirty="0" smtClean="0"/>
              <a:t>fag</a:t>
            </a:r>
          </a:p>
          <a:p>
            <a:pPr marL="0" indent="0">
              <a:buNone/>
            </a:pPr>
            <a:r>
              <a:rPr lang="nn-NO" dirty="0" smtClean="0"/>
              <a:t>Sluttvurderinga </a:t>
            </a:r>
            <a:r>
              <a:rPr lang="nn-NO" dirty="0"/>
              <a:t>skal gi informasjon om kompetansen til eleven, lærlingen, praksisbrevkandidaten og lærekandidaten ved avslutninga av opplæringa i fag i læreplanverket, jf. § 3-3.</a:t>
            </a:r>
          </a:p>
          <a:p>
            <a:pPr marL="0" indent="0">
              <a:buNone/>
            </a:pPr>
            <a:r>
              <a:rPr lang="nn-NO" dirty="0"/>
              <a:t>Sluttvurderingar i grunnskolen er standpunktkarakterar og eksamenskarakterar.</a:t>
            </a:r>
          </a:p>
          <a:p>
            <a:pPr marL="0" indent="0">
              <a:buNone/>
            </a:pPr>
            <a:r>
              <a:rPr lang="nn-NO" dirty="0" smtClean="0"/>
              <a:t>Sluttvurderingar </a:t>
            </a:r>
            <a:r>
              <a:rPr lang="nn-NO" dirty="0"/>
              <a:t>er enkeltvedtak og kan klagast på etter reglane i kapittel 5.</a:t>
            </a:r>
          </a:p>
          <a:p>
            <a:pPr marL="0" indent="0">
              <a:buNone/>
            </a:pPr>
            <a:r>
              <a:rPr lang="nn-NO" dirty="0"/>
              <a:t>Elevar i grunnopplæringa som har individuell opplæringsplan, skal vurderast etter dei samla kompetansemåla i læreplanen for faget, jf. § 3-3.</a:t>
            </a:r>
          </a:p>
          <a:p>
            <a:endParaRPr lang="nb-NO" dirty="0"/>
          </a:p>
        </p:txBody>
      </p:sp>
    </p:spTree>
    <p:extLst>
      <p:ext uri="{BB962C8B-B14F-4D97-AF65-F5344CB8AC3E}">
        <p14:creationId xmlns:p14="http://schemas.microsoft.com/office/powerpoint/2010/main" val="21321583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smtClean="0"/>
              <a:t>Udir</a:t>
            </a:r>
            <a:r>
              <a:rPr lang="nb-NO" dirty="0" smtClean="0"/>
              <a:t> sier:</a:t>
            </a:r>
            <a:endParaRPr lang="nb-NO" dirty="0"/>
          </a:p>
        </p:txBody>
      </p:sp>
      <p:sp>
        <p:nvSpPr>
          <p:cNvPr id="3" name="Plassholder for innhold 2"/>
          <p:cNvSpPr>
            <a:spLocks noGrp="1"/>
          </p:cNvSpPr>
          <p:nvPr>
            <p:ph idx="1"/>
          </p:nvPr>
        </p:nvSpPr>
        <p:spPr/>
        <p:txBody>
          <a:bodyPr/>
          <a:lstStyle/>
          <a:p>
            <a:r>
              <a:rPr lang="nb-NO" dirty="0"/>
              <a:t>Eksamen skal </a:t>
            </a:r>
            <a:r>
              <a:rPr lang="nb-NO" dirty="0" smtClean="0"/>
              <a:t>organiseres </a:t>
            </a:r>
            <a:r>
              <a:rPr lang="nb-NO" dirty="0"/>
              <a:t>slik at eleven eller privatisten får vist kompetansen sin. Dette innebærer at skoleeier ved lokalt gitt eksamen må gi kandidaten mulighet til å vise kompetanse i så stor del av faget som mulig. Det er kompetansen og ikke ett bestemt innhold eller en bestemt arbeidsmåte som skal vurderes. Karakteren skal bli satt på individuelt grunnlag basert på den kompetansen elevene viser på eksamen. Det innebærer at selv om eksamen organiseres i gruppe, skal ikke gruppen få en samlet karakter. Hver enkelt skal vurderes for seg.</a:t>
            </a:r>
          </a:p>
        </p:txBody>
      </p:sp>
    </p:spTree>
    <p:extLst>
      <p:ext uri="{BB962C8B-B14F-4D97-AF65-F5344CB8AC3E}">
        <p14:creationId xmlns:p14="http://schemas.microsoft.com/office/powerpoint/2010/main" val="42226036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Skolebasert kompetanseutvikling</a:t>
            </a:r>
            <a:endParaRPr lang="nb-NO" dirty="0"/>
          </a:p>
        </p:txBody>
      </p:sp>
      <p:sp>
        <p:nvSpPr>
          <p:cNvPr id="3" name="Plassholder for innhold 2"/>
          <p:cNvSpPr>
            <a:spLocks noGrp="1"/>
          </p:cNvSpPr>
          <p:nvPr>
            <p:ph idx="1"/>
          </p:nvPr>
        </p:nvSpPr>
        <p:spPr/>
        <p:txBody>
          <a:bodyPr/>
          <a:lstStyle/>
          <a:p>
            <a:pPr marL="0" indent="0">
              <a:buNone/>
            </a:pPr>
            <a:r>
              <a:rPr lang="nb-NO" dirty="0" smtClean="0"/>
              <a:t>Analyse av eksamenskarakterer:</a:t>
            </a:r>
          </a:p>
          <a:p>
            <a:r>
              <a:rPr lang="nb-NO" dirty="0" smtClean="0"/>
              <a:t>Differanse mellom eksamen og standpunkt</a:t>
            </a:r>
          </a:p>
          <a:p>
            <a:r>
              <a:rPr lang="nb-NO" dirty="0" smtClean="0"/>
              <a:t>Forskjell mellom jenter og gutter</a:t>
            </a:r>
          </a:p>
          <a:p>
            <a:r>
              <a:rPr lang="nb-NO" dirty="0" smtClean="0"/>
              <a:t>Hva kan skolen lære?</a:t>
            </a:r>
          </a:p>
          <a:p>
            <a:r>
              <a:rPr lang="nb-NO" dirty="0" smtClean="0"/>
              <a:t>Hva sier det om vurderingspraksisen?</a:t>
            </a:r>
            <a:endParaRPr lang="nb-NO" dirty="0"/>
          </a:p>
        </p:txBody>
      </p:sp>
    </p:spTree>
    <p:extLst>
      <p:ext uri="{BB962C8B-B14F-4D97-AF65-F5344CB8AC3E}">
        <p14:creationId xmlns:p14="http://schemas.microsoft.com/office/powerpoint/2010/main" val="32908875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Skoleporten forteller:</a:t>
            </a:r>
            <a:endParaRPr lang="nb-NO" dirty="0"/>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val="3846469431"/>
              </p:ext>
            </p:extLst>
          </p:nvPr>
        </p:nvGraphicFramePr>
        <p:xfrm>
          <a:off x="838200" y="1807778"/>
          <a:ext cx="10386849" cy="3857298"/>
        </p:xfrm>
        <a:graphic>
          <a:graphicData uri="http://schemas.openxmlformats.org/drawingml/2006/table">
            <a:tbl>
              <a:tblPr>
                <a:tableStyleId>{5C22544A-7EE6-4342-B048-85BDC9FD1C3A}</a:tableStyleId>
              </a:tblPr>
              <a:tblGrid>
                <a:gridCol w="6885663">
                  <a:extLst>
                    <a:ext uri="{9D8B030D-6E8A-4147-A177-3AD203B41FA5}">
                      <a16:colId xmlns:a16="http://schemas.microsoft.com/office/drawing/2014/main" val="69342004"/>
                    </a:ext>
                  </a:extLst>
                </a:gridCol>
                <a:gridCol w="1167062">
                  <a:extLst>
                    <a:ext uri="{9D8B030D-6E8A-4147-A177-3AD203B41FA5}">
                      <a16:colId xmlns:a16="http://schemas.microsoft.com/office/drawing/2014/main" val="500785200"/>
                    </a:ext>
                  </a:extLst>
                </a:gridCol>
                <a:gridCol w="1167062">
                  <a:extLst>
                    <a:ext uri="{9D8B030D-6E8A-4147-A177-3AD203B41FA5}">
                      <a16:colId xmlns:a16="http://schemas.microsoft.com/office/drawing/2014/main" val="701917441"/>
                    </a:ext>
                  </a:extLst>
                </a:gridCol>
                <a:gridCol w="1167062">
                  <a:extLst>
                    <a:ext uri="{9D8B030D-6E8A-4147-A177-3AD203B41FA5}">
                      <a16:colId xmlns:a16="http://schemas.microsoft.com/office/drawing/2014/main" val="680883910"/>
                    </a:ext>
                  </a:extLst>
                </a:gridCol>
              </a:tblGrid>
              <a:tr h="1285766">
                <a:tc>
                  <a:txBody>
                    <a:bodyPr/>
                    <a:lstStyle/>
                    <a:p>
                      <a:pPr algn="l" fontAlgn="ctr"/>
                      <a:r>
                        <a:rPr lang="nb-NO" sz="2000" u="none" strike="noStrike" dirty="0">
                          <a:effectLst/>
                        </a:rPr>
                        <a:t>Indikator og nøkkeltall</a:t>
                      </a:r>
                      <a:endParaRPr lang="nb-NO" sz="20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nb-NO" sz="2000" u="none" strike="noStrike">
                          <a:effectLst/>
                        </a:rPr>
                        <a:t>Begge kjønn</a:t>
                      </a:r>
                      <a:endParaRPr lang="nb-NO" sz="2000" b="1" i="0" u="none" strike="noStrike">
                        <a:solidFill>
                          <a:srgbClr val="000000"/>
                        </a:solidFill>
                        <a:effectLst/>
                        <a:latin typeface="Verdana" panose="020B0604030504040204" pitchFamily="34" charset="0"/>
                      </a:endParaRPr>
                    </a:p>
                  </a:txBody>
                  <a:tcPr marL="9525" marR="9525" marT="9525" marB="0" anchor="ctr"/>
                </a:tc>
                <a:tc>
                  <a:txBody>
                    <a:bodyPr/>
                    <a:lstStyle/>
                    <a:p>
                      <a:pPr algn="ctr" fontAlgn="ctr"/>
                      <a:r>
                        <a:rPr lang="nb-NO" sz="2000" u="none" strike="noStrike">
                          <a:effectLst/>
                        </a:rPr>
                        <a:t>Gutter</a:t>
                      </a:r>
                      <a:endParaRPr lang="nb-NO" sz="2000" b="1" i="0" u="none" strike="noStrike">
                        <a:solidFill>
                          <a:srgbClr val="000000"/>
                        </a:solidFill>
                        <a:effectLst/>
                        <a:latin typeface="Verdana" panose="020B0604030504040204" pitchFamily="34" charset="0"/>
                      </a:endParaRPr>
                    </a:p>
                  </a:txBody>
                  <a:tcPr marL="9525" marR="9525" marT="9525" marB="0" anchor="ctr"/>
                </a:tc>
                <a:tc>
                  <a:txBody>
                    <a:bodyPr/>
                    <a:lstStyle/>
                    <a:p>
                      <a:pPr algn="ctr" fontAlgn="ctr"/>
                      <a:r>
                        <a:rPr lang="nb-NO" sz="2000" u="none" strike="noStrike">
                          <a:effectLst/>
                        </a:rPr>
                        <a:t>Jenter</a:t>
                      </a:r>
                      <a:endParaRPr lang="nb-NO" sz="2000" b="1" i="0" u="none" strike="noStrike">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558166421"/>
                  </a:ext>
                </a:extLst>
              </a:tr>
              <a:tr h="1285766">
                <a:tc>
                  <a:txBody>
                    <a:bodyPr/>
                    <a:lstStyle/>
                    <a:p>
                      <a:pPr algn="l" fontAlgn="ctr"/>
                      <a:r>
                        <a:rPr lang="nb-NO" sz="2000" u="none" strike="noStrike">
                          <a:effectLst/>
                        </a:rPr>
                        <a:t>Norsk hovedmål skriftlig eksamen - Lebesby kommune</a:t>
                      </a:r>
                      <a:endParaRPr lang="nb-NO" sz="2000" b="0" i="0" u="none" strike="noStrike">
                        <a:solidFill>
                          <a:srgbClr val="000000"/>
                        </a:solidFill>
                        <a:effectLst/>
                        <a:latin typeface="Verdana" panose="020B0604030504040204" pitchFamily="34" charset="0"/>
                      </a:endParaRPr>
                    </a:p>
                  </a:txBody>
                  <a:tcPr marL="9525" marR="9525" marT="9525" marB="0" anchor="ctr"/>
                </a:tc>
                <a:tc>
                  <a:txBody>
                    <a:bodyPr/>
                    <a:lstStyle/>
                    <a:p>
                      <a:pPr algn="ctr" fontAlgn="ctr"/>
                      <a:r>
                        <a:rPr lang="nb-NO" sz="2000" u="none" strike="noStrike">
                          <a:effectLst/>
                        </a:rPr>
                        <a:t>3,3</a:t>
                      </a:r>
                      <a:endParaRPr lang="nb-NO" sz="2000" b="0" i="0" u="none" strike="noStrike">
                        <a:solidFill>
                          <a:srgbClr val="000000"/>
                        </a:solidFill>
                        <a:effectLst/>
                        <a:latin typeface="Verdana" panose="020B0604030504040204" pitchFamily="34" charset="0"/>
                      </a:endParaRPr>
                    </a:p>
                  </a:txBody>
                  <a:tcPr marL="9525" marR="9525" marT="9525" marB="0" anchor="ctr"/>
                </a:tc>
                <a:tc>
                  <a:txBody>
                    <a:bodyPr/>
                    <a:lstStyle/>
                    <a:p>
                      <a:pPr algn="ctr" fontAlgn="ctr"/>
                      <a:r>
                        <a:rPr lang="nb-NO" sz="2000" u="none" strike="noStrike">
                          <a:effectLst/>
                        </a:rPr>
                        <a:t>2,9</a:t>
                      </a:r>
                      <a:endParaRPr lang="nb-NO" sz="2000" b="0" i="0" u="none" strike="noStrike">
                        <a:solidFill>
                          <a:srgbClr val="000000"/>
                        </a:solidFill>
                        <a:effectLst/>
                        <a:latin typeface="Verdana" panose="020B0604030504040204" pitchFamily="34" charset="0"/>
                      </a:endParaRPr>
                    </a:p>
                  </a:txBody>
                  <a:tcPr marL="9525" marR="9525" marT="9525" marB="0" anchor="ctr"/>
                </a:tc>
                <a:tc>
                  <a:txBody>
                    <a:bodyPr/>
                    <a:lstStyle/>
                    <a:p>
                      <a:pPr algn="ctr" fontAlgn="ctr"/>
                      <a:r>
                        <a:rPr lang="nb-NO" sz="2000" u="none" strike="noStrike">
                          <a:effectLst/>
                        </a:rPr>
                        <a:t>3,9</a:t>
                      </a:r>
                      <a:endParaRPr lang="nb-NO" sz="2000" b="0" i="0" u="none" strike="noStrike">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1928362203"/>
                  </a:ext>
                </a:extLst>
              </a:tr>
              <a:tr h="1285766">
                <a:tc>
                  <a:txBody>
                    <a:bodyPr/>
                    <a:lstStyle/>
                    <a:p>
                      <a:pPr algn="l" fontAlgn="ctr"/>
                      <a:r>
                        <a:rPr lang="nb-NO" sz="2000" u="none" strike="noStrike">
                          <a:effectLst/>
                        </a:rPr>
                        <a:t>Norsk hovedmål skriftlig eksamen - Porsanger - Porsángu - Porsanki kommune</a:t>
                      </a:r>
                      <a:endParaRPr lang="nb-NO" sz="2000" b="0" i="0" u="none" strike="noStrike">
                        <a:solidFill>
                          <a:srgbClr val="000000"/>
                        </a:solidFill>
                        <a:effectLst/>
                        <a:latin typeface="Verdana" panose="020B0604030504040204" pitchFamily="34" charset="0"/>
                      </a:endParaRPr>
                    </a:p>
                  </a:txBody>
                  <a:tcPr marL="9525" marR="9525" marT="9525" marB="0" anchor="ctr"/>
                </a:tc>
                <a:tc>
                  <a:txBody>
                    <a:bodyPr/>
                    <a:lstStyle/>
                    <a:p>
                      <a:pPr algn="ctr" fontAlgn="ctr"/>
                      <a:r>
                        <a:rPr lang="nb-NO" sz="2000" u="none" strike="noStrike">
                          <a:effectLst/>
                        </a:rPr>
                        <a:t>3,0</a:t>
                      </a:r>
                      <a:endParaRPr lang="nb-NO" sz="2000" b="0" i="0" u="none" strike="noStrike">
                        <a:solidFill>
                          <a:srgbClr val="000000"/>
                        </a:solidFill>
                        <a:effectLst/>
                        <a:latin typeface="Verdana" panose="020B0604030504040204" pitchFamily="34" charset="0"/>
                      </a:endParaRPr>
                    </a:p>
                  </a:txBody>
                  <a:tcPr marL="9525" marR="9525" marT="9525" marB="0" anchor="ctr"/>
                </a:tc>
                <a:tc>
                  <a:txBody>
                    <a:bodyPr/>
                    <a:lstStyle/>
                    <a:p>
                      <a:pPr algn="ctr" fontAlgn="ctr"/>
                      <a:r>
                        <a:rPr lang="nb-NO" sz="2000" u="none" strike="noStrike">
                          <a:effectLst/>
                        </a:rPr>
                        <a:t>3,0</a:t>
                      </a:r>
                      <a:endParaRPr lang="nb-NO" sz="2000" b="0" i="0" u="none" strike="noStrike">
                        <a:solidFill>
                          <a:srgbClr val="000000"/>
                        </a:solidFill>
                        <a:effectLst/>
                        <a:latin typeface="Verdana" panose="020B0604030504040204" pitchFamily="34" charset="0"/>
                      </a:endParaRPr>
                    </a:p>
                  </a:txBody>
                  <a:tcPr marL="9525" marR="9525" marT="9525" marB="0" anchor="ctr"/>
                </a:tc>
                <a:tc>
                  <a:txBody>
                    <a:bodyPr/>
                    <a:lstStyle/>
                    <a:p>
                      <a:pPr algn="ctr" fontAlgn="ctr"/>
                      <a:r>
                        <a:rPr lang="nb-NO" sz="2000" u="none" strike="noStrike" dirty="0">
                          <a:effectLst/>
                        </a:rPr>
                        <a:t>3,0</a:t>
                      </a:r>
                      <a:endParaRPr lang="nb-NO" sz="2000" b="0"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35707590"/>
                  </a:ext>
                </a:extLst>
              </a:tr>
            </a:tbl>
          </a:graphicData>
        </a:graphic>
      </p:graphicFrame>
    </p:spTree>
    <p:extLst>
      <p:ext uri="{BB962C8B-B14F-4D97-AF65-F5344CB8AC3E}">
        <p14:creationId xmlns:p14="http://schemas.microsoft.com/office/powerpoint/2010/main" val="42239189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Sammenstilt</a:t>
            </a:r>
            <a:endParaRPr lang="nb-NO" dirty="0"/>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val="535828323"/>
              </p:ext>
            </p:extLst>
          </p:nvPr>
        </p:nvGraphicFramePr>
        <p:xfrm>
          <a:off x="838200" y="1923392"/>
          <a:ext cx="10515601" cy="4193628"/>
        </p:xfrm>
        <a:graphic>
          <a:graphicData uri="http://schemas.openxmlformats.org/drawingml/2006/table">
            <a:tbl>
              <a:tblPr>
                <a:tableStyleId>{5C22544A-7EE6-4342-B048-85BDC9FD1C3A}</a:tableStyleId>
              </a:tblPr>
              <a:tblGrid>
                <a:gridCol w="3456175">
                  <a:extLst>
                    <a:ext uri="{9D8B030D-6E8A-4147-A177-3AD203B41FA5}">
                      <a16:colId xmlns:a16="http://schemas.microsoft.com/office/drawing/2014/main" val="4238336617"/>
                    </a:ext>
                  </a:extLst>
                </a:gridCol>
                <a:gridCol w="1176571">
                  <a:extLst>
                    <a:ext uri="{9D8B030D-6E8A-4147-A177-3AD203B41FA5}">
                      <a16:colId xmlns:a16="http://schemas.microsoft.com/office/drawing/2014/main" val="3303895526"/>
                    </a:ext>
                  </a:extLst>
                </a:gridCol>
                <a:gridCol w="1176571">
                  <a:extLst>
                    <a:ext uri="{9D8B030D-6E8A-4147-A177-3AD203B41FA5}">
                      <a16:colId xmlns:a16="http://schemas.microsoft.com/office/drawing/2014/main" val="1681820442"/>
                    </a:ext>
                  </a:extLst>
                </a:gridCol>
                <a:gridCol w="1176571">
                  <a:extLst>
                    <a:ext uri="{9D8B030D-6E8A-4147-A177-3AD203B41FA5}">
                      <a16:colId xmlns:a16="http://schemas.microsoft.com/office/drawing/2014/main" val="3100136612"/>
                    </a:ext>
                  </a:extLst>
                </a:gridCol>
                <a:gridCol w="1176571">
                  <a:extLst>
                    <a:ext uri="{9D8B030D-6E8A-4147-A177-3AD203B41FA5}">
                      <a16:colId xmlns:a16="http://schemas.microsoft.com/office/drawing/2014/main" val="625909218"/>
                    </a:ext>
                  </a:extLst>
                </a:gridCol>
                <a:gridCol w="1176571">
                  <a:extLst>
                    <a:ext uri="{9D8B030D-6E8A-4147-A177-3AD203B41FA5}">
                      <a16:colId xmlns:a16="http://schemas.microsoft.com/office/drawing/2014/main" val="1493508518"/>
                    </a:ext>
                  </a:extLst>
                </a:gridCol>
                <a:gridCol w="1176571">
                  <a:extLst>
                    <a:ext uri="{9D8B030D-6E8A-4147-A177-3AD203B41FA5}">
                      <a16:colId xmlns:a16="http://schemas.microsoft.com/office/drawing/2014/main" val="1449877278"/>
                    </a:ext>
                  </a:extLst>
                </a:gridCol>
              </a:tblGrid>
              <a:tr h="1397876">
                <a:tc>
                  <a:txBody>
                    <a:bodyPr/>
                    <a:lstStyle/>
                    <a:p>
                      <a:pPr algn="l" fontAlgn="ctr"/>
                      <a:r>
                        <a:rPr lang="nb-NO" sz="2000" u="none" strike="noStrike" dirty="0">
                          <a:effectLst/>
                        </a:rPr>
                        <a:t>Indikator og nøkkeltall</a:t>
                      </a:r>
                      <a:endParaRPr lang="nb-NO" sz="2000" b="1"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nb-NO" sz="2000" u="none" strike="noStrike">
                          <a:effectLst/>
                        </a:rPr>
                        <a:t>Begge kjønn</a:t>
                      </a:r>
                      <a:endParaRPr lang="nb-NO" sz="2000" b="1" i="0" u="none" strike="noStrike">
                        <a:solidFill>
                          <a:srgbClr val="000000"/>
                        </a:solidFill>
                        <a:effectLst/>
                        <a:latin typeface="Verdana" panose="020B0604030504040204" pitchFamily="34" charset="0"/>
                      </a:endParaRPr>
                    </a:p>
                  </a:txBody>
                  <a:tcPr marL="9525" marR="9525" marT="9525" marB="0" anchor="ctr"/>
                </a:tc>
                <a:tc>
                  <a:txBody>
                    <a:bodyPr/>
                    <a:lstStyle/>
                    <a:p>
                      <a:pPr algn="ctr" fontAlgn="ctr"/>
                      <a:r>
                        <a:rPr lang="nb-NO" sz="2000" u="none" strike="noStrike">
                          <a:effectLst/>
                        </a:rPr>
                        <a:t>Gutter</a:t>
                      </a:r>
                      <a:endParaRPr lang="nb-NO" sz="2000" b="1" i="0" u="none" strike="noStrike">
                        <a:solidFill>
                          <a:srgbClr val="000000"/>
                        </a:solidFill>
                        <a:effectLst/>
                        <a:latin typeface="Verdana" panose="020B0604030504040204" pitchFamily="34" charset="0"/>
                      </a:endParaRPr>
                    </a:p>
                  </a:txBody>
                  <a:tcPr marL="9525" marR="9525" marT="9525" marB="0" anchor="ctr"/>
                </a:tc>
                <a:tc>
                  <a:txBody>
                    <a:bodyPr/>
                    <a:lstStyle/>
                    <a:p>
                      <a:pPr algn="ctr" fontAlgn="ctr"/>
                      <a:r>
                        <a:rPr lang="nb-NO" sz="2000" u="none" strike="noStrike">
                          <a:effectLst/>
                        </a:rPr>
                        <a:t>Jenter</a:t>
                      </a:r>
                      <a:endParaRPr lang="nb-NO" sz="2000" b="1" i="0" u="none" strike="noStrike">
                        <a:solidFill>
                          <a:srgbClr val="000000"/>
                        </a:solidFill>
                        <a:effectLst/>
                        <a:latin typeface="Verdana" panose="020B0604030504040204" pitchFamily="34" charset="0"/>
                      </a:endParaRPr>
                    </a:p>
                  </a:txBody>
                  <a:tcPr marL="9525" marR="9525" marT="9525" marB="0" anchor="ctr"/>
                </a:tc>
                <a:tc>
                  <a:txBody>
                    <a:bodyPr/>
                    <a:lstStyle/>
                    <a:p>
                      <a:pPr algn="ctr" fontAlgn="ctr"/>
                      <a:r>
                        <a:rPr lang="nb-NO" sz="2000" u="none" strike="noStrike">
                          <a:effectLst/>
                        </a:rPr>
                        <a:t>Begge kjønn</a:t>
                      </a:r>
                      <a:endParaRPr lang="nb-NO" sz="2000" b="1" i="0" u="none" strike="noStrike">
                        <a:solidFill>
                          <a:srgbClr val="000000"/>
                        </a:solidFill>
                        <a:effectLst/>
                        <a:latin typeface="Verdana" panose="020B0604030504040204" pitchFamily="34" charset="0"/>
                      </a:endParaRPr>
                    </a:p>
                  </a:txBody>
                  <a:tcPr marL="9525" marR="9525" marT="9525" marB="0" anchor="ctr"/>
                </a:tc>
                <a:tc>
                  <a:txBody>
                    <a:bodyPr/>
                    <a:lstStyle/>
                    <a:p>
                      <a:pPr algn="ctr" fontAlgn="ctr"/>
                      <a:r>
                        <a:rPr lang="nb-NO" sz="2000" u="none" strike="noStrike">
                          <a:effectLst/>
                        </a:rPr>
                        <a:t>Gutter</a:t>
                      </a:r>
                      <a:endParaRPr lang="nb-NO" sz="2000" b="1" i="0" u="none" strike="noStrike">
                        <a:solidFill>
                          <a:srgbClr val="000000"/>
                        </a:solidFill>
                        <a:effectLst/>
                        <a:latin typeface="Verdana" panose="020B0604030504040204" pitchFamily="34" charset="0"/>
                      </a:endParaRPr>
                    </a:p>
                  </a:txBody>
                  <a:tcPr marL="9525" marR="9525" marT="9525" marB="0" anchor="ctr"/>
                </a:tc>
                <a:tc>
                  <a:txBody>
                    <a:bodyPr/>
                    <a:lstStyle/>
                    <a:p>
                      <a:pPr algn="ctr" fontAlgn="ctr"/>
                      <a:r>
                        <a:rPr lang="nb-NO" sz="2000" u="none" strike="noStrike">
                          <a:effectLst/>
                        </a:rPr>
                        <a:t>Jenter</a:t>
                      </a:r>
                      <a:endParaRPr lang="nb-NO" sz="2000" b="1" i="0" u="none" strike="noStrike">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149508232"/>
                  </a:ext>
                </a:extLst>
              </a:tr>
              <a:tr h="1397876">
                <a:tc>
                  <a:txBody>
                    <a:bodyPr/>
                    <a:lstStyle/>
                    <a:p>
                      <a:pPr algn="l" fontAlgn="ctr"/>
                      <a:r>
                        <a:rPr lang="nb-NO" sz="2000" i="1" u="none" strike="noStrike" dirty="0">
                          <a:effectLst/>
                        </a:rPr>
                        <a:t>standpunkt</a:t>
                      </a:r>
                      <a:r>
                        <a:rPr lang="nb-NO" sz="2000" u="none" strike="noStrike" dirty="0">
                          <a:effectLst/>
                        </a:rPr>
                        <a:t>- eksamen - Lebesby</a:t>
                      </a:r>
                      <a:endParaRPr lang="nb-NO" sz="20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nb-NO" sz="2000" i="1" u="none" strike="noStrike" dirty="0">
                          <a:effectLst/>
                        </a:rPr>
                        <a:t>4,0</a:t>
                      </a:r>
                      <a:endParaRPr lang="nb-NO" sz="2000" b="0" i="1"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nb-NO" sz="2000" i="1" u="none" strike="noStrike" dirty="0">
                          <a:effectLst/>
                        </a:rPr>
                        <a:t>3,3</a:t>
                      </a:r>
                      <a:endParaRPr lang="nb-NO" sz="2000" b="0" i="1"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nb-NO" sz="2000" i="1" u="none" strike="noStrike" dirty="0">
                          <a:effectLst/>
                        </a:rPr>
                        <a:t>5,1</a:t>
                      </a:r>
                      <a:endParaRPr lang="nb-NO" sz="2000" b="0" i="1"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nb-NO" sz="2000" u="none" strike="noStrike">
                          <a:effectLst/>
                        </a:rPr>
                        <a:t>3,3</a:t>
                      </a:r>
                      <a:endParaRPr lang="nb-NO" sz="2000" b="0" i="0" u="none" strike="noStrike">
                        <a:solidFill>
                          <a:srgbClr val="000000"/>
                        </a:solidFill>
                        <a:effectLst/>
                        <a:latin typeface="Verdana" panose="020B0604030504040204" pitchFamily="34" charset="0"/>
                      </a:endParaRPr>
                    </a:p>
                  </a:txBody>
                  <a:tcPr marL="9525" marR="9525" marT="9525" marB="0" anchor="ctr"/>
                </a:tc>
                <a:tc>
                  <a:txBody>
                    <a:bodyPr/>
                    <a:lstStyle/>
                    <a:p>
                      <a:pPr algn="ctr" fontAlgn="ctr"/>
                      <a:r>
                        <a:rPr lang="nb-NO" sz="2000" u="none" strike="noStrike">
                          <a:effectLst/>
                        </a:rPr>
                        <a:t>2,9</a:t>
                      </a:r>
                      <a:endParaRPr lang="nb-NO" sz="2000" b="0" i="0" u="none" strike="noStrike">
                        <a:solidFill>
                          <a:srgbClr val="000000"/>
                        </a:solidFill>
                        <a:effectLst/>
                        <a:latin typeface="Verdana" panose="020B0604030504040204" pitchFamily="34" charset="0"/>
                      </a:endParaRPr>
                    </a:p>
                  </a:txBody>
                  <a:tcPr marL="9525" marR="9525" marT="9525" marB="0" anchor="ctr"/>
                </a:tc>
                <a:tc>
                  <a:txBody>
                    <a:bodyPr/>
                    <a:lstStyle/>
                    <a:p>
                      <a:pPr algn="ctr" fontAlgn="ctr"/>
                      <a:r>
                        <a:rPr lang="nb-NO" sz="2000" u="none" strike="noStrike">
                          <a:effectLst/>
                        </a:rPr>
                        <a:t>3,9</a:t>
                      </a:r>
                      <a:endParaRPr lang="nb-NO" sz="2000" b="0" i="0" u="none" strike="noStrike">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1109733751"/>
                  </a:ext>
                </a:extLst>
              </a:tr>
              <a:tr h="1397876">
                <a:tc>
                  <a:txBody>
                    <a:bodyPr/>
                    <a:lstStyle/>
                    <a:p>
                      <a:pPr algn="l" fontAlgn="ctr"/>
                      <a:r>
                        <a:rPr lang="nb-NO" sz="2000" i="1" u="none" strike="noStrike" dirty="0">
                          <a:effectLst/>
                        </a:rPr>
                        <a:t>standpunkt</a:t>
                      </a:r>
                      <a:r>
                        <a:rPr lang="nb-NO" sz="2000" u="none" strike="noStrike" dirty="0">
                          <a:effectLst/>
                        </a:rPr>
                        <a:t>-  eksamen - Porsanger</a:t>
                      </a:r>
                      <a:endParaRPr lang="nb-NO" sz="2000" b="0" i="0"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nb-NO" sz="2000" i="1" u="none" strike="noStrike">
                          <a:effectLst/>
                        </a:rPr>
                        <a:t>3,7</a:t>
                      </a:r>
                      <a:endParaRPr lang="nb-NO" sz="2000" b="0" i="1" u="none" strike="noStrike">
                        <a:solidFill>
                          <a:srgbClr val="000000"/>
                        </a:solidFill>
                        <a:effectLst/>
                        <a:latin typeface="Verdana" panose="020B0604030504040204" pitchFamily="34" charset="0"/>
                      </a:endParaRPr>
                    </a:p>
                  </a:txBody>
                  <a:tcPr marL="9525" marR="9525" marT="9525" marB="0" anchor="ctr"/>
                </a:tc>
                <a:tc>
                  <a:txBody>
                    <a:bodyPr/>
                    <a:lstStyle/>
                    <a:p>
                      <a:pPr algn="ctr" fontAlgn="ctr"/>
                      <a:r>
                        <a:rPr lang="nb-NO" sz="2000" i="1" u="none" strike="noStrike">
                          <a:effectLst/>
                        </a:rPr>
                        <a:t>3,2</a:t>
                      </a:r>
                      <a:endParaRPr lang="nb-NO" sz="2000" b="0" i="1" u="none" strike="noStrike">
                        <a:solidFill>
                          <a:srgbClr val="000000"/>
                        </a:solidFill>
                        <a:effectLst/>
                        <a:latin typeface="Verdana" panose="020B0604030504040204" pitchFamily="34" charset="0"/>
                      </a:endParaRPr>
                    </a:p>
                  </a:txBody>
                  <a:tcPr marL="9525" marR="9525" marT="9525" marB="0" anchor="ctr"/>
                </a:tc>
                <a:tc>
                  <a:txBody>
                    <a:bodyPr/>
                    <a:lstStyle/>
                    <a:p>
                      <a:pPr algn="ctr" fontAlgn="ctr"/>
                      <a:r>
                        <a:rPr lang="nb-NO" sz="2000" i="1" u="none" strike="noStrike" dirty="0">
                          <a:effectLst/>
                        </a:rPr>
                        <a:t>4,2</a:t>
                      </a:r>
                      <a:endParaRPr lang="nb-NO" sz="2000" b="0" i="1" u="none" strike="noStrike" dirty="0">
                        <a:solidFill>
                          <a:srgbClr val="000000"/>
                        </a:solidFill>
                        <a:effectLst/>
                        <a:latin typeface="Verdana" panose="020B0604030504040204" pitchFamily="34" charset="0"/>
                      </a:endParaRPr>
                    </a:p>
                  </a:txBody>
                  <a:tcPr marL="9525" marR="9525" marT="9525" marB="0" anchor="ctr"/>
                </a:tc>
                <a:tc>
                  <a:txBody>
                    <a:bodyPr/>
                    <a:lstStyle/>
                    <a:p>
                      <a:pPr algn="ctr" fontAlgn="ctr"/>
                      <a:r>
                        <a:rPr lang="nb-NO" sz="2000" u="none" strike="noStrike">
                          <a:effectLst/>
                        </a:rPr>
                        <a:t>3,0</a:t>
                      </a:r>
                      <a:endParaRPr lang="nb-NO" sz="2000" b="0" i="0" u="none" strike="noStrike">
                        <a:solidFill>
                          <a:srgbClr val="000000"/>
                        </a:solidFill>
                        <a:effectLst/>
                        <a:latin typeface="Verdana" panose="020B0604030504040204" pitchFamily="34" charset="0"/>
                      </a:endParaRPr>
                    </a:p>
                  </a:txBody>
                  <a:tcPr marL="9525" marR="9525" marT="9525" marB="0" anchor="ctr"/>
                </a:tc>
                <a:tc>
                  <a:txBody>
                    <a:bodyPr/>
                    <a:lstStyle/>
                    <a:p>
                      <a:pPr algn="ctr" fontAlgn="ctr"/>
                      <a:r>
                        <a:rPr lang="nb-NO" sz="2000" u="none" strike="noStrike">
                          <a:effectLst/>
                        </a:rPr>
                        <a:t>3,0</a:t>
                      </a:r>
                      <a:endParaRPr lang="nb-NO" sz="2000" b="0" i="0" u="none" strike="noStrike">
                        <a:solidFill>
                          <a:srgbClr val="000000"/>
                        </a:solidFill>
                        <a:effectLst/>
                        <a:latin typeface="Verdana" panose="020B0604030504040204" pitchFamily="34" charset="0"/>
                      </a:endParaRPr>
                    </a:p>
                  </a:txBody>
                  <a:tcPr marL="9525" marR="9525" marT="9525" marB="0" anchor="ctr"/>
                </a:tc>
                <a:tc>
                  <a:txBody>
                    <a:bodyPr/>
                    <a:lstStyle/>
                    <a:p>
                      <a:pPr algn="ctr" fontAlgn="ctr"/>
                      <a:r>
                        <a:rPr lang="nb-NO" sz="2000" u="none" strike="noStrike" dirty="0">
                          <a:effectLst/>
                        </a:rPr>
                        <a:t>3,0</a:t>
                      </a:r>
                      <a:endParaRPr lang="nb-NO" sz="2000" b="0" i="0" u="none" strike="noStrike" dirty="0">
                        <a:solidFill>
                          <a:srgbClr val="000000"/>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3936044374"/>
                  </a:ext>
                </a:extLst>
              </a:tr>
            </a:tbl>
          </a:graphicData>
        </a:graphic>
      </p:graphicFrame>
    </p:spTree>
    <p:extLst>
      <p:ext uri="{BB962C8B-B14F-4D97-AF65-F5344CB8AC3E}">
        <p14:creationId xmlns:p14="http://schemas.microsoft.com/office/powerpoint/2010/main" val="28483839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Forskriften sier:</a:t>
            </a:r>
            <a:endParaRPr lang="nb-NO" dirty="0"/>
          </a:p>
        </p:txBody>
      </p:sp>
      <p:sp>
        <p:nvSpPr>
          <p:cNvPr id="3" name="Plassholder for innhold 2"/>
          <p:cNvSpPr>
            <a:spLocks noGrp="1"/>
          </p:cNvSpPr>
          <p:nvPr>
            <p:ph idx="1"/>
          </p:nvPr>
        </p:nvSpPr>
        <p:spPr/>
        <p:txBody>
          <a:bodyPr>
            <a:normAutofit fontScale="62500" lnSpcReduction="20000"/>
          </a:bodyPr>
          <a:lstStyle/>
          <a:p>
            <a:pPr marL="0" indent="0">
              <a:buNone/>
            </a:pPr>
            <a:r>
              <a:rPr lang="nn-NO" b="1" dirty="0" smtClean="0"/>
              <a:t>§ </a:t>
            </a:r>
            <a:r>
              <a:rPr lang="nn-NO" b="1" dirty="0"/>
              <a:t>3-29.</a:t>
            </a:r>
            <a:r>
              <a:rPr lang="nn-NO" b="1" i="1" dirty="0"/>
              <a:t>Lokalt gitt eksamen i </a:t>
            </a:r>
            <a:r>
              <a:rPr lang="nn-NO" b="1" i="1" dirty="0" smtClean="0"/>
              <a:t>grunnskolen</a:t>
            </a:r>
          </a:p>
          <a:p>
            <a:pPr marL="0" indent="0">
              <a:buNone/>
            </a:pPr>
            <a:r>
              <a:rPr lang="nn-NO" dirty="0" smtClean="0"/>
              <a:t>Kommunen </a:t>
            </a:r>
            <a:r>
              <a:rPr lang="nn-NO" dirty="0"/>
              <a:t>har ansvaret for gjennomføringa av alle lokalt gitte eksamenar. Faglæraren har plikt til å utarbeide forslag til eksamensoppgåver.</a:t>
            </a:r>
          </a:p>
          <a:p>
            <a:pPr marL="0" indent="0">
              <a:buNone/>
            </a:pPr>
            <a:r>
              <a:rPr lang="nn-NO" dirty="0"/>
              <a:t>Eleven skal få vite kva fag han eller ho skal prøvast i, 48 timar før sjølve eksamen. Laurdagar, søndagar, høgtidsdagar og heilagdagar skal ikkje reknast med. Eksamen skal ikkje gjennomførast på måndagar og dagen etter høgtidsdagar og heilagdagar.</a:t>
            </a:r>
          </a:p>
          <a:p>
            <a:pPr marL="0" indent="0">
              <a:buNone/>
            </a:pPr>
            <a:r>
              <a:rPr lang="nn-NO" dirty="0"/>
              <a:t>Munnleg eksamen skal gjennomførast med førebuingsdel. Førebuingsdelen er ein obligatorisk </a:t>
            </a:r>
            <a:r>
              <a:rPr lang="nn-NO" dirty="0" err="1"/>
              <a:t>skoledag</a:t>
            </a:r>
            <a:r>
              <a:rPr lang="nn-NO" dirty="0"/>
              <a:t> dagen før eksamen, der alle hjelpemiddel er tillatne. Når førebuingsdelen tek til, 24 timar før sjølve eksamen, skal eleven få oppgitt eit tema eller ei problemstilling. Førebuingsdelen skal ikkje inngå i vurderingsgrunnlaget.</a:t>
            </a:r>
          </a:p>
          <a:p>
            <a:pPr marL="0" indent="0">
              <a:buNone/>
            </a:pPr>
            <a:r>
              <a:rPr lang="nn-NO" dirty="0"/>
              <a:t>Ramma for eksamen på eksamensdagen skal vere munnleg eksamen på inntil 30 minutt per elev.</a:t>
            </a:r>
          </a:p>
          <a:p>
            <a:pPr marL="0" indent="0">
              <a:buNone/>
            </a:pPr>
            <a:r>
              <a:rPr lang="nn-NO" dirty="0"/>
              <a:t>Lokalt gitt eksamen skal vurderast av to sensorar. Éin av sensorane skal vere ekstern. Den andre sensoren kan vere faglæraren til eleven. Faglæraren har plikt til å delta i vurderinga som sensor. Dersom det er usemje om karakteren, avgjer den eksterne sensoren.</a:t>
            </a:r>
          </a:p>
          <a:p>
            <a:pPr marL="0" indent="0">
              <a:buNone/>
            </a:pPr>
            <a:r>
              <a:rPr lang="nn-NO" dirty="0"/>
              <a:t>Ved eksamen som krev eksaminator, skal den eine sensoren vere eksaminator. Eksamineringa skal gi kandidatane høve til å syne kompetanse i så stor del av faget som mogleg. Under eksamen kan elevane prøvast i fleire relevante delar av læreplanen enn det som kan lesast direkte ut av ein førebuingsdel. I eksamenstida ved munnleg eksamen skal eleven presentere temaet eller problemstillinga som han eller ho har førebudd i førebuingsdelen. Dersom det er usemje om kva eleven skal prøvast i, er det den eksterne sensoren som avgjer.</a:t>
            </a:r>
          </a:p>
          <a:p>
            <a:endParaRPr lang="nb-NO" dirty="0"/>
          </a:p>
        </p:txBody>
      </p:sp>
    </p:spTree>
    <p:extLst>
      <p:ext uri="{BB962C8B-B14F-4D97-AF65-F5344CB8AC3E}">
        <p14:creationId xmlns:p14="http://schemas.microsoft.com/office/powerpoint/2010/main" val="38134659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TotalTime>
  <Words>1058</Words>
  <Application>Microsoft Office PowerPoint</Application>
  <PresentationFormat>Widescreen</PresentationFormat>
  <Paragraphs>108</Paragraphs>
  <Slides>16</Slides>
  <Notes>0</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16</vt:i4>
      </vt:variant>
    </vt:vector>
  </HeadingPairs>
  <TitlesOfParts>
    <vt:vector size="21" baseType="lpstr">
      <vt:lpstr>Arial</vt:lpstr>
      <vt:lpstr>Calibri</vt:lpstr>
      <vt:lpstr>Calibri Light</vt:lpstr>
      <vt:lpstr>Verdana</vt:lpstr>
      <vt:lpstr>Office-tema</vt:lpstr>
      <vt:lpstr>Eksamen</vt:lpstr>
      <vt:lpstr>Hva skal vi med eksamen?</vt:lpstr>
      <vt:lpstr>Sluttvurderingen</vt:lpstr>
      <vt:lpstr>Styringsdokumenter</vt:lpstr>
      <vt:lpstr>Udir sier:</vt:lpstr>
      <vt:lpstr>Skolebasert kompetanseutvikling</vt:lpstr>
      <vt:lpstr>Skoleporten forteller:</vt:lpstr>
      <vt:lpstr>Sammenstilt</vt:lpstr>
      <vt:lpstr>Forskriften sier:</vt:lpstr>
      <vt:lpstr>Eksamensoppgaven</vt:lpstr>
      <vt:lpstr>Dette betyr:</vt:lpstr>
      <vt:lpstr>Før eksamen:</vt:lpstr>
      <vt:lpstr>Gjennomføring av eksamen</vt:lpstr>
      <vt:lpstr>Sensur</vt:lpstr>
      <vt:lpstr>Eksaminator- sensorarbeid</vt:lpstr>
      <vt:lpstr>Sensorsamarbeid i RSK Midt</vt:lpstr>
    </vt:vector>
  </TitlesOfParts>
  <Company>Porsanger kommune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Eksamen</dc:title>
  <dc:creator>Irmelin Klemetzen</dc:creator>
  <cp:lastModifiedBy>Irmelin Klemetzen</cp:lastModifiedBy>
  <cp:revision>8</cp:revision>
  <dcterms:created xsi:type="dcterms:W3CDTF">2018-04-15T19:57:14Z</dcterms:created>
  <dcterms:modified xsi:type="dcterms:W3CDTF">2018-04-16T13:25:29Z</dcterms:modified>
</cp:coreProperties>
</file>